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18"/>
  </p:notesMasterIdLst>
  <p:handoutMasterIdLst>
    <p:handoutMasterId r:id="rId19"/>
  </p:handoutMasterIdLst>
  <p:sldIdLst>
    <p:sldId id="280" r:id="rId3"/>
    <p:sldId id="375" r:id="rId4"/>
    <p:sldId id="314" r:id="rId5"/>
    <p:sldId id="376" r:id="rId6"/>
    <p:sldId id="388" r:id="rId7"/>
    <p:sldId id="389" r:id="rId8"/>
    <p:sldId id="391" r:id="rId9"/>
    <p:sldId id="390" r:id="rId10"/>
    <p:sldId id="392" r:id="rId11"/>
    <p:sldId id="393" r:id="rId12"/>
    <p:sldId id="394" r:id="rId13"/>
    <p:sldId id="395" r:id="rId14"/>
    <p:sldId id="398" r:id="rId15"/>
    <p:sldId id="399" r:id="rId16"/>
    <p:sldId id="265" r:id="rId17"/>
  </p:sldIdLst>
  <p:sldSz cx="9144000" cy="6858000" type="screen4x3"/>
  <p:notesSz cx="6718300" cy="985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Adamson" initials="V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26"/>
    <a:srgbClr val="CC0033"/>
    <a:srgbClr val="BC0034"/>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8" autoAdjust="0"/>
    <p:restoredTop sz="94660"/>
  </p:normalViewPr>
  <p:slideViewPr>
    <p:cSldViewPr snapToGrid="0">
      <p:cViewPr varScale="1">
        <p:scale>
          <a:sx n="110" d="100"/>
          <a:sy n="110" d="100"/>
        </p:scale>
        <p:origin x="208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213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B5E9B0D5-4425-419E-92DF-1B3BEA41C146}"/>
              </a:ext>
            </a:extLst>
          </p:cNvPr>
          <p:cNvSpPr>
            <a:spLocks noGrp="1"/>
          </p:cNvSpPr>
          <p:nvPr>
            <p:ph type="dt" sz="quarter" idx="1"/>
          </p:nvPr>
        </p:nvSpPr>
        <p:spPr>
          <a:xfrm>
            <a:off x="3805001" y="0"/>
            <a:ext cx="2911733" cy="494019"/>
          </a:xfrm>
          <a:prstGeom prst="rect">
            <a:avLst/>
          </a:prstGeom>
        </p:spPr>
        <p:txBody>
          <a:bodyPr vert="horz" lIns="90471" tIns="45235" rIns="90471" bIns="45235" rtlCol="0"/>
          <a:lstStyle>
            <a:lvl1pPr algn="r">
              <a:defRPr sz="1200"/>
            </a:lvl1pPr>
          </a:lstStyle>
          <a:p>
            <a:fld id="{1B370943-B2F7-468F-8CEC-37FCC0834BB6}" type="datetimeFigureOut">
              <a:rPr lang="en-GB" smtClean="0"/>
              <a:t>15/06/2020</a:t>
            </a:fld>
            <a:endParaRPr lang="en-GB" dirty="0"/>
          </a:p>
        </p:txBody>
      </p:sp>
    </p:spTree>
    <p:extLst>
      <p:ext uri="{BB962C8B-B14F-4D97-AF65-F5344CB8AC3E}">
        <p14:creationId xmlns:p14="http://schemas.microsoft.com/office/powerpoint/2010/main" val="2933598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11996" cy="494809"/>
          </a:xfrm>
          <a:prstGeom prst="rect">
            <a:avLst/>
          </a:prstGeom>
        </p:spPr>
        <p:txBody>
          <a:bodyPr vert="horz" lIns="90597" tIns="45299" rIns="90597" bIns="45299" rtlCol="0"/>
          <a:lstStyle>
            <a:lvl1pPr algn="l">
              <a:defRPr sz="1200"/>
            </a:lvl1pPr>
          </a:lstStyle>
          <a:p>
            <a:endParaRPr lang="en-GB" dirty="0"/>
          </a:p>
        </p:txBody>
      </p:sp>
      <p:sp>
        <p:nvSpPr>
          <p:cNvPr id="3" name="Date Placeholder 2"/>
          <p:cNvSpPr>
            <a:spLocks noGrp="1"/>
          </p:cNvSpPr>
          <p:nvPr>
            <p:ph type="dt" idx="1"/>
          </p:nvPr>
        </p:nvSpPr>
        <p:spPr>
          <a:xfrm>
            <a:off x="3804737" y="3"/>
            <a:ext cx="2911996" cy="494809"/>
          </a:xfrm>
          <a:prstGeom prst="rect">
            <a:avLst/>
          </a:prstGeom>
        </p:spPr>
        <p:txBody>
          <a:bodyPr vert="horz" lIns="90597" tIns="45299" rIns="90597" bIns="45299" rtlCol="0"/>
          <a:lstStyle>
            <a:lvl1pPr algn="r">
              <a:defRPr sz="1200"/>
            </a:lvl1pPr>
          </a:lstStyle>
          <a:p>
            <a:fld id="{5815D6C9-A210-4C74-A856-AFAE81F8EF79}" type="datetimeFigureOut">
              <a:rPr lang="en-GB" smtClean="0"/>
              <a:t>15/06/2020</a:t>
            </a:fld>
            <a:endParaRPr lang="en-GB" dirty="0"/>
          </a:p>
        </p:txBody>
      </p:sp>
      <p:sp>
        <p:nvSpPr>
          <p:cNvPr id="5" name="Notes Placeholder 4"/>
          <p:cNvSpPr>
            <a:spLocks noGrp="1"/>
          </p:cNvSpPr>
          <p:nvPr>
            <p:ph type="body" sz="quarter" idx="3"/>
          </p:nvPr>
        </p:nvSpPr>
        <p:spPr>
          <a:xfrm>
            <a:off x="671519" y="4743233"/>
            <a:ext cx="5375267" cy="3879675"/>
          </a:xfrm>
          <a:prstGeom prst="rect">
            <a:avLst/>
          </a:prstGeom>
        </p:spPr>
        <p:txBody>
          <a:bodyPr vert="horz" lIns="90597" tIns="45299" rIns="90597" bIns="4529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360393"/>
            <a:ext cx="2911996" cy="494809"/>
          </a:xfrm>
          <a:prstGeom prst="rect">
            <a:avLst/>
          </a:prstGeom>
        </p:spPr>
        <p:txBody>
          <a:bodyPr vert="horz" lIns="90597" tIns="45299" rIns="90597" bIns="45299"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04737" y="9360393"/>
            <a:ext cx="2911996" cy="494809"/>
          </a:xfrm>
          <a:prstGeom prst="rect">
            <a:avLst/>
          </a:prstGeom>
        </p:spPr>
        <p:txBody>
          <a:bodyPr vert="horz" lIns="90597" tIns="45299" rIns="90597" bIns="45299" rtlCol="0" anchor="b"/>
          <a:lstStyle>
            <a:lvl1pPr algn="r">
              <a:defRPr sz="1200"/>
            </a:lvl1pPr>
          </a:lstStyle>
          <a:p>
            <a:fld id="{F86784B0-7F2F-4226-98E0-FD3D3CEE8CBD}" type="slidenum">
              <a:rPr lang="en-GB" smtClean="0"/>
              <a:t>‹#›</a:t>
            </a:fld>
            <a:endParaRPr lang="en-GB" dirty="0"/>
          </a:p>
        </p:txBody>
      </p:sp>
      <p:sp>
        <p:nvSpPr>
          <p:cNvPr id="4" name="Slide Image Placeholder 3">
            <a:extLst>
              <a:ext uri="{FF2B5EF4-FFF2-40B4-BE49-F238E27FC236}">
                <a16:creationId xmlns:a16="http://schemas.microsoft.com/office/drawing/2014/main" id="{644EB264-3505-4899-A23F-EC2AB085536C}"/>
              </a:ext>
            </a:extLst>
          </p:cNvPr>
          <p:cNvSpPr>
            <a:spLocks noGrp="1" noRot="1" noChangeAspect="1"/>
          </p:cNvSpPr>
          <p:nvPr>
            <p:ph type="sldImg" idx="2"/>
          </p:nvPr>
        </p:nvSpPr>
        <p:spPr>
          <a:xfrm>
            <a:off x="1143000" y="1231900"/>
            <a:ext cx="4432300" cy="3325813"/>
          </a:xfrm>
          <a:prstGeom prst="rect">
            <a:avLst/>
          </a:prstGeom>
          <a:noFill/>
          <a:ln w="12700">
            <a:solidFill>
              <a:prstClr val="black"/>
            </a:solidFill>
          </a:ln>
        </p:spPr>
        <p:txBody>
          <a:bodyPr vert="horz" lIns="90471" tIns="45235" rIns="90471" bIns="45235" rtlCol="0" anchor="ctr"/>
          <a:lstStyle/>
          <a:p>
            <a:endParaRPr lang="en-GB" dirty="0"/>
          </a:p>
        </p:txBody>
      </p:sp>
    </p:spTree>
    <p:extLst>
      <p:ext uri="{BB962C8B-B14F-4D97-AF65-F5344CB8AC3E}">
        <p14:creationId xmlns:p14="http://schemas.microsoft.com/office/powerpoint/2010/main" val="222433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a:t>
            </a:fld>
            <a:endParaRPr lang="en-GB" dirty="0"/>
          </a:p>
        </p:txBody>
      </p:sp>
    </p:spTree>
    <p:extLst>
      <p:ext uri="{BB962C8B-B14F-4D97-AF65-F5344CB8AC3E}">
        <p14:creationId xmlns:p14="http://schemas.microsoft.com/office/powerpoint/2010/main" val="3726817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11</a:t>
            </a:fld>
            <a:endParaRPr lang="en-GB" dirty="0"/>
          </a:p>
        </p:txBody>
      </p:sp>
    </p:spTree>
    <p:extLst>
      <p:ext uri="{BB962C8B-B14F-4D97-AF65-F5344CB8AC3E}">
        <p14:creationId xmlns:p14="http://schemas.microsoft.com/office/powerpoint/2010/main" val="1439556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12</a:t>
            </a:fld>
            <a:endParaRPr lang="en-GB" dirty="0"/>
          </a:p>
        </p:txBody>
      </p:sp>
    </p:spTree>
    <p:extLst>
      <p:ext uri="{BB962C8B-B14F-4D97-AF65-F5344CB8AC3E}">
        <p14:creationId xmlns:p14="http://schemas.microsoft.com/office/powerpoint/2010/main" val="3431421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13</a:t>
            </a:fld>
            <a:endParaRPr lang="en-GB" dirty="0"/>
          </a:p>
        </p:txBody>
      </p:sp>
    </p:spTree>
    <p:extLst>
      <p:ext uri="{BB962C8B-B14F-4D97-AF65-F5344CB8AC3E}">
        <p14:creationId xmlns:p14="http://schemas.microsoft.com/office/powerpoint/2010/main" val="2640814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14</a:t>
            </a:fld>
            <a:endParaRPr lang="en-GB" dirty="0"/>
          </a:p>
        </p:txBody>
      </p:sp>
    </p:spTree>
    <p:extLst>
      <p:ext uri="{BB962C8B-B14F-4D97-AF65-F5344CB8AC3E}">
        <p14:creationId xmlns:p14="http://schemas.microsoft.com/office/powerpoint/2010/main" val="4082907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15</a:t>
            </a:fld>
            <a:endParaRPr lang="en-GB" dirty="0"/>
          </a:p>
        </p:txBody>
      </p:sp>
    </p:spTree>
    <p:extLst>
      <p:ext uri="{BB962C8B-B14F-4D97-AF65-F5344CB8AC3E}">
        <p14:creationId xmlns:p14="http://schemas.microsoft.com/office/powerpoint/2010/main" val="202416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3</a:t>
            </a:fld>
            <a:endParaRPr lang="en-GB" dirty="0"/>
          </a:p>
        </p:txBody>
      </p:sp>
    </p:spTree>
    <p:extLst>
      <p:ext uri="{BB962C8B-B14F-4D97-AF65-F5344CB8AC3E}">
        <p14:creationId xmlns:p14="http://schemas.microsoft.com/office/powerpoint/2010/main" val="2730376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4</a:t>
            </a:fld>
            <a:endParaRPr lang="en-GB" dirty="0"/>
          </a:p>
        </p:txBody>
      </p:sp>
    </p:spTree>
    <p:extLst>
      <p:ext uri="{BB962C8B-B14F-4D97-AF65-F5344CB8AC3E}">
        <p14:creationId xmlns:p14="http://schemas.microsoft.com/office/powerpoint/2010/main" val="1276936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5</a:t>
            </a:fld>
            <a:endParaRPr lang="en-GB" dirty="0"/>
          </a:p>
        </p:txBody>
      </p:sp>
    </p:spTree>
    <p:extLst>
      <p:ext uri="{BB962C8B-B14F-4D97-AF65-F5344CB8AC3E}">
        <p14:creationId xmlns:p14="http://schemas.microsoft.com/office/powerpoint/2010/main" val="161907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6</a:t>
            </a:fld>
            <a:endParaRPr lang="en-GB" dirty="0"/>
          </a:p>
        </p:txBody>
      </p:sp>
    </p:spTree>
    <p:extLst>
      <p:ext uri="{BB962C8B-B14F-4D97-AF65-F5344CB8AC3E}">
        <p14:creationId xmlns:p14="http://schemas.microsoft.com/office/powerpoint/2010/main" val="2064922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7</a:t>
            </a:fld>
            <a:endParaRPr lang="en-GB" dirty="0"/>
          </a:p>
        </p:txBody>
      </p:sp>
    </p:spTree>
    <p:extLst>
      <p:ext uri="{BB962C8B-B14F-4D97-AF65-F5344CB8AC3E}">
        <p14:creationId xmlns:p14="http://schemas.microsoft.com/office/powerpoint/2010/main" val="2563080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8</a:t>
            </a:fld>
            <a:endParaRPr lang="en-GB" dirty="0"/>
          </a:p>
        </p:txBody>
      </p:sp>
    </p:spTree>
    <p:extLst>
      <p:ext uri="{BB962C8B-B14F-4D97-AF65-F5344CB8AC3E}">
        <p14:creationId xmlns:p14="http://schemas.microsoft.com/office/powerpoint/2010/main" val="1287202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9</a:t>
            </a:fld>
            <a:endParaRPr lang="en-GB" dirty="0"/>
          </a:p>
        </p:txBody>
      </p:sp>
    </p:spTree>
    <p:extLst>
      <p:ext uri="{BB962C8B-B14F-4D97-AF65-F5344CB8AC3E}">
        <p14:creationId xmlns:p14="http://schemas.microsoft.com/office/powerpoint/2010/main" val="359278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1230313"/>
            <a:ext cx="4435475" cy="3327400"/>
          </a:xfrm>
          <a:prstGeom prst="rect">
            <a:avLst/>
          </a:prstGeo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10</a:t>
            </a:fld>
            <a:endParaRPr lang="en-GB" dirty="0"/>
          </a:p>
        </p:txBody>
      </p:sp>
    </p:spTree>
    <p:extLst>
      <p:ext uri="{BB962C8B-B14F-4D97-AF65-F5344CB8AC3E}">
        <p14:creationId xmlns:p14="http://schemas.microsoft.com/office/powerpoint/2010/main" val="2149814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7144"/>
            <a:ext cx="5176299" cy="6865144"/>
          </a:xfrm>
          <a:custGeom>
            <a:avLst/>
            <a:gdLst>
              <a:gd name="connsiteX0" fmla="*/ 0 w 7379494"/>
              <a:gd name="connsiteY0" fmla="*/ 0 h 6858000"/>
              <a:gd name="connsiteX1" fmla="*/ 7379494 w 7379494"/>
              <a:gd name="connsiteY1" fmla="*/ 0 h 6858000"/>
              <a:gd name="connsiteX2" fmla="*/ 7379494 w 7379494"/>
              <a:gd name="connsiteY2" fmla="*/ 6858000 h 6858000"/>
              <a:gd name="connsiteX3" fmla="*/ 0 w 7379494"/>
              <a:gd name="connsiteY3" fmla="*/ 6858000 h 6858000"/>
              <a:gd name="connsiteX4" fmla="*/ 0 w 7379494"/>
              <a:gd name="connsiteY4" fmla="*/ 0 h 6858000"/>
              <a:gd name="connsiteX0" fmla="*/ 0 w 7379494"/>
              <a:gd name="connsiteY0" fmla="*/ 7144 h 6865144"/>
              <a:gd name="connsiteX1" fmla="*/ 5293519 w 7379494"/>
              <a:gd name="connsiteY1" fmla="*/ 0 h 6865144"/>
              <a:gd name="connsiteX2" fmla="*/ 7379494 w 7379494"/>
              <a:gd name="connsiteY2" fmla="*/ 6865144 h 6865144"/>
              <a:gd name="connsiteX3" fmla="*/ 0 w 7379494"/>
              <a:gd name="connsiteY3" fmla="*/ 6865144 h 6865144"/>
              <a:gd name="connsiteX4" fmla="*/ 0 w 7379494"/>
              <a:gd name="connsiteY4" fmla="*/ 7144 h 6865144"/>
              <a:gd name="connsiteX0" fmla="*/ 0 w 6736556"/>
              <a:gd name="connsiteY0" fmla="*/ 7144 h 6865144"/>
              <a:gd name="connsiteX1" fmla="*/ 5293519 w 6736556"/>
              <a:gd name="connsiteY1" fmla="*/ 0 h 6865144"/>
              <a:gd name="connsiteX2" fmla="*/ 6736556 w 6736556"/>
              <a:gd name="connsiteY2" fmla="*/ 6858001 h 6865144"/>
              <a:gd name="connsiteX3" fmla="*/ 0 w 6736556"/>
              <a:gd name="connsiteY3" fmla="*/ 6865144 h 6865144"/>
              <a:gd name="connsiteX4" fmla="*/ 0 w 6736556"/>
              <a:gd name="connsiteY4" fmla="*/ 7144 h 6865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36556" h="6865144">
                <a:moveTo>
                  <a:pt x="0" y="7144"/>
                </a:moveTo>
                <a:lnTo>
                  <a:pt x="5293519" y="0"/>
                </a:lnTo>
                <a:lnTo>
                  <a:pt x="6736556" y="6858001"/>
                </a:lnTo>
                <a:lnTo>
                  <a:pt x="0" y="6865144"/>
                </a:lnTo>
                <a:lnTo>
                  <a:pt x="0" y="7144"/>
                </a:lnTo>
                <a:close/>
              </a:path>
            </a:pathLst>
          </a:custGeom>
          <a:solidFill>
            <a:srgbClr val="EFEFE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84198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5882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180385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3580100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1746330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3737895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365413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5A584-B9F3-47F2-81CC-9B88C85C1AD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11DDDB-4EF6-464F-B45F-034712BD4590}"/>
              </a:ext>
            </a:extLst>
          </p:cNvPr>
          <p:cNvSpPr>
            <a:spLocks noGrp="1"/>
          </p:cNvSpPr>
          <p:nvPr>
            <p:ph type="dt" sz="half" idx="10"/>
          </p:nvPr>
        </p:nvSpPr>
        <p:spPr/>
        <p:txBody>
          <a:bodyPr/>
          <a:lstStyle/>
          <a:p>
            <a:fld id="{4FA5E06D-71D6-4057-BED8-19F1FD7B1F8F}" type="datetimeFigureOut">
              <a:rPr lang="en-GB" smtClean="0"/>
              <a:pPr/>
              <a:t>15/06/2020</a:t>
            </a:fld>
            <a:endParaRPr lang="en-GB" dirty="0"/>
          </a:p>
        </p:txBody>
      </p:sp>
      <p:sp>
        <p:nvSpPr>
          <p:cNvPr id="4" name="Footer Placeholder 3">
            <a:extLst>
              <a:ext uri="{FF2B5EF4-FFF2-40B4-BE49-F238E27FC236}">
                <a16:creationId xmlns:a16="http://schemas.microsoft.com/office/drawing/2014/main" id="{3A8EC70C-9114-451B-BDEB-C5372E29F126}"/>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66C2382-3F01-40D6-87F2-C9A7CF485B41}"/>
              </a:ext>
            </a:extLst>
          </p:cNvPr>
          <p:cNvSpPr>
            <a:spLocks noGrp="1"/>
          </p:cNvSpPr>
          <p:nvPr>
            <p:ph type="sldNum" sz="quarter" idx="12"/>
          </p:nvPr>
        </p:nvSpPr>
        <p:spPr/>
        <p:txBody>
          <a:bodyPr/>
          <a:lstStyle/>
          <a:p>
            <a:fld id="{F7C41829-CB43-4065-B8C5-53486559E47A}" type="slidenum">
              <a:rPr lang="en-GB" smtClean="0"/>
              <a:pPr/>
              <a:t>‹#›</a:t>
            </a:fld>
            <a:endParaRPr lang="en-GB" dirty="0"/>
          </a:p>
        </p:txBody>
      </p:sp>
    </p:spTree>
    <p:extLst>
      <p:ext uri="{BB962C8B-B14F-4D97-AF65-F5344CB8AC3E}">
        <p14:creationId xmlns:p14="http://schemas.microsoft.com/office/powerpoint/2010/main" val="55702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3734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93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51275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520242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103844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82454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15/06/2020</a:t>
            </a:fld>
            <a:endParaRPr lang="en-GB" dirty="0"/>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279875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5E06D-71D6-4057-BED8-19F1FD7B1F8F}" type="datetimeFigureOut">
              <a:rPr lang="en-GB" smtClean="0"/>
              <a:pPr/>
              <a:t>15/06/2020</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41829-CB43-4065-B8C5-53486559E47A}" type="slidenum">
              <a:rPr lang="en-GB" smtClean="0"/>
              <a:pPr/>
              <a:t>‹#›</a:t>
            </a:fld>
            <a:endParaRPr lang="en-GB" dirty="0"/>
          </a:p>
        </p:txBody>
      </p:sp>
    </p:spTree>
    <p:extLst>
      <p:ext uri="{BB962C8B-B14F-4D97-AF65-F5344CB8AC3E}">
        <p14:creationId xmlns:p14="http://schemas.microsoft.com/office/powerpoint/2010/main" val="3628113020"/>
      </p:ext>
    </p:extLst>
  </p:cSld>
  <p:clrMap bg1="lt1" tx1="dk1" bg2="lt2" tx2="dk2" accent1="accent1" accent2="accent2" accent3="accent3" accent4="accent4" accent5="accent5" accent6="accent6" hlink="hlink" folHlink="folHlink"/>
  <p:sldLayoutIdLst>
    <p:sldLayoutId id="2147483661" r:id="rId1"/>
    <p:sldLayoutId id="2147483676" r:id="rId2"/>
    <p:sldLayoutId id="2147483662" r:id="rId3"/>
    <p:sldLayoutId id="2147483675"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0" y="1"/>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4765288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tractivity.co.uk/" TargetMode="External"/><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1.pn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7"/>
          <p:cNvSpPr/>
          <p:nvPr/>
        </p:nvSpPr>
        <p:spPr>
          <a:xfrm>
            <a:off x="0" y="0"/>
            <a:ext cx="5176299" cy="6865144"/>
          </a:xfrm>
          <a:custGeom>
            <a:avLst/>
            <a:gdLst>
              <a:gd name="connsiteX0" fmla="*/ 0 w 7379494"/>
              <a:gd name="connsiteY0" fmla="*/ 0 h 6858000"/>
              <a:gd name="connsiteX1" fmla="*/ 7379494 w 7379494"/>
              <a:gd name="connsiteY1" fmla="*/ 0 h 6858000"/>
              <a:gd name="connsiteX2" fmla="*/ 7379494 w 7379494"/>
              <a:gd name="connsiteY2" fmla="*/ 6858000 h 6858000"/>
              <a:gd name="connsiteX3" fmla="*/ 0 w 7379494"/>
              <a:gd name="connsiteY3" fmla="*/ 6858000 h 6858000"/>
              <a:gd name="connsiteX4" fmla="*/ 0 w 7379494"/>
              <a:gd name="connsiteY4" fmla="*/ 0 h 6858000"/>
              <a:gd name="connsiteX0" fmla="*/ 0 w 7379494"/>
              <a:gd name="connsiteY0" fmla="*/ 7144 h 6865144"/>
              <a:gd name="connsiteX1" fmla="*/ 5293519 w 7379494"/>
              <a:gd name="connsiteY1" fmla="*/ 0 h 6865144"/>
              <a:gd name="connsiteX2" fmla="*/ 7379494 w 7379494"/>
              <a:gd name="connsiteY2" fmla="*/ 6865144 h 6865144"/>
              <a:gd name="connsiteX3" fmla="*/ 0 w 7379494"/>
              <a:gd name="connsiteY3" fmla="*/ 6865144 h 6865144"/>
              <a:gd name="connsiteX4" fmla="*/ 0 w 7379494"/>
              <a:gd name="connsiteY4" fmla="*/ 7144 h 6865144"/>
              <a:gd name="connsiteX0" fmla="*/ 0 w 6736556"/>
              <a:gd name="connsiteY0" fmla="*/ 7144 h 6865144"/>
              <a:gd name="connsiteX1" fmla="*/ 5293519 w 6736556"/>
              <a:gd name="connsiteY1" fmla="*/ 0 h 6865144"/>
              <a:gd name="connsiteX2" fmla="*/ 6736556 w 6736556"/>
              <a:gd name="connsiteY2" fmla="*/ 6858001 h 6865144"/>
              <a:gd name="connsiteX3" fmla="*/ 0 w 6736556"/>
              <a:gd name="connsiteY3" fmla="*/ 6865144 h 6865144"/>
              <a:gd name="connsiteX4" fmla="*/ 0 w 6736556"/>
              <a:gd name="connsiteY4" fmla="*/ 7144 h 6865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36556" h="6865144">
                <a:moveTo>
                  <a:pt x="0" y="7144"/>
                </a:moveTo>
                <a:lnTo>
                  <a:pt x="5293519" y="0"/>
                </a:lnTo>
                <a:lnTo>
                  <a:pt x="6736556" y="6858001"/>
                </a:lnTo>
                <a:lnTo>
                  <a:pt x="0" y="6865144"/>
                </a:lnTo>
                <a:lnTo>
                  <a:pt x="0" y="7144"/>
                </a:lnTo>
                <a:close/>
              </a:path>
            </a:pathLst>
          </a:custGeom>
          <a:solidFill>
            <a:srgbClr val="EFEFE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utoShape 2" descr="Image result for taunton and deane logo"/>
          <p:cNvSpPr>
            <a:spLocks noChangeAspect="1" noChangeArrowheads="1"/>
          </p:cNvSpPr>
          <p:nvPr/>
        </p:nvSpPr>
        <p:spPr bwMode="auto">
          <a:xfrm>
            <a:off x="4534709" y="3391709"/>
            <a:ext cx="74582" cy="7458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2" name="TextBox 1"/>
          <p:cNvSpPr txBox="1"/>
          <p:nvPr/>
        </p:nvSpPr>
        <p:spPr>
          <a:xfrm>
            <a:off x="538961" y="2484213"/>
            <a:ext cx="7902673" cy="1384995"/>
          </a:xfrm>
          <a:prstGeom prst="rect">
            <a:avLst/>
          </a:prstGeom>
          <a:noFill/>
        </p:spPr>
        <p:txBody>
          <a:bodyPr wrap="square" rtlCol="0">
            <a:spAutoFit/>
          </a:bodyPr>
          <a:lstStyle/>
          <a:p>
            <a:r>
              <a:rPr lang="en-US" sz="4200" b="1" dirty="0">
                <a:solidFill>
                  <a:srgbClr val="BC0034"/>
                </a:solidFill>
                <a:latin typeface="Montserrat" charset="0"/>
                <a:ea typeface="Montserrat" charset="0"/>
                <a:cs typeface="Montserrat" charset="0"/>
              </a:rPr>
              <a:t>Superuser Manual </a:t>
            </a:r>
          </a:p>
          <a:p>
            <a:r>
              <a:rPr lang="en-US" sz="4200" b="1">
                <a:solidFill>
                  <a:srgbClr val="BC0034"/>
                </a:solidFill>
                <a:latin typeface="Montserrat" charset="0"/>
                <a:ea typeface="Montserrat" charset="0"/>
                <a:cs typeface="Montserrat" charset="0"/>
              </a:rPr>
              <a:t>Import New Stakeholders</a:t>
            </a:r>
            <a:endParaRPr lang="en-US" sz="4200" b="1" dirty="0">
              <a:solidFill>
                <a:srgbClr val="BC0034"/>
              </a:solidFill>
              <a:latin typeface="Montserrat" charset="0"/>
              <a:ea typeface="Montserrat" charset="0"/>
              <a:cs typeface="Montserrat"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064" y="1468407"/>
            <a:ext cx="3256675" cy="1131695"/>
          </a:xfrm>
          <a:prstGeom prst="rect">
            <a:avLst/>
          </a:prstGeom>
        </p:spPr>
      </p:pic>
    </p:spTree>
    <p:extLst>
      <p:ext uri="{BB962C8B-B14F-4D97-AF65-F5344CB8AC3E}">
        <p14:creationId xmlns:p14="http://schemas.microsoft.com/office/powerpoint/2010/main" val="1089742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3593" y="788995"/>
            <a:ext cx="7511413"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2- Upload and Validate your Template</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3" y="1976828"/>
            <a:ext cx="7143551" cy="551498"/>
          </a:xfrm>
          <a:prstGeom prst="rect">
            <a:avLst/>
          </a:prstGeom>
          <a:noFill/>
        </p:spPr>
        <p:txBody>
          <a:bodyPr wrap="square" rtlCol="0">
            <a:spAutoFit/>
          </a:bodyPr>
          <a:lstStyle/>
          <a:p>
            <a:pPr>
              <a:lnSpc>
                <a:spcPct val="150000"/>
              </a:lnSpc>
            </a:pPr>
            <a:r>
              <a:rPr lang="en-GB" sz="1100" dirty="0">
                <a:latin typeface="Arial" panose="020B0604020202020204" pitchFamily="34" charset="0"/>
                <a:cs typeface="Arial" panose="020B0604020202020204" pitchFamily="34" charset="0"/>
              </a:rPr>
              <a:t>Validating File indicates the percentage of validation completed.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DF717447-BC79-4B5B-A67A-F8CF12371977}"/>
              </a:ext>
            </a:extLst>
          </p:cNvPr>
          <p:cNvSpPr/>
          <p:nvPr/>
        </p:nvSpPr>
        <p:spPr>
          <a:xfrm>
            <a:off x="6463469" y="528539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pic>
        <p:nvPicPr>
          <p:cNvPr id="11" name="Picture 10">
            <a:extLst>
              <a:ext uri="{FF2B5EF4-FFF2-40B4-BE49-F238E27FC236}">
                <a16:creationId xmlns:a16="http://schemas.microsoft.com/office/drawing/2014/main" id="{83C4924E-75EC-4AE5-A799-1BD1A44AC6C0}"/>
              </a:ext>
            </a:extLst>
          </p:cNvPr>
          <p:cNvPicPr>
            <a:picLocks noChangeAspect="1"/>
          </p:cNvPicPr>
          <p:nvPr/>
        </p:nvPicPr>
        <p:blipFill>
          <a:blip r:embed="rId3"/>
          <a:stretch>
            <a:fillRect/>
          </a:stretch>
        </p:blipFill>
        <p:spPr>
          <a:xfrm>
            <a:off x="1288730" y="2771623"/>
            <a:ext cx="6181138" cy="3336658"/>
          </a:xfrm>
          <a:prstGeom prst="rect">
            <a:avLst/>
          </a:prstGeom>
        </p:spPr>
      </p:pic>
    </p:spTree>
    <p:extLst>
      <p:ext uri="{BB962C8B-B14F-4D97-AF65-F5344CB8AC3E}">
        <p14:creationId xmlns:p14="http://schemas.microsoft.com/office/powerpoint/2010/main" val="248611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3593" y="788995"/>
            <a:ext cx="7511413"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2- Upload and Validate your Template</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3" y="1804658"/>
            <a:ext cx="7143551" cy="1728743"/>
          </a:xfrm>
          <a:prstGeom prst="rect">
            <a:avLst/>
          </a:prstGeom>
          <a:noFill/>
        </p:spPr>
        <p:txBody>
          <a:bodyPr wrap="square" rtlCol="0">
            <a:spAutoFit/>
          </a:bodyPr>
          <a:lstStyle/>
          <a:p>
            <a:pPr>
              <a:lnSpc>
                <a:spcPct val="150000"/>
              </a:lnSpc>
            </a:pPr>
            <a:r>
              <a:rPr lang="en-GB" sz="1100" dirty="0">
                <a:latin typeface="Arial" panose="020B0604020202020204" pitchFamily="34" charset="0"/>
                <a:cs typeface="Arial" panose="020B0604020202020204" pitchFamily="34" charset="0"/>
              </a:rPr>
              <a:t>File Errors – indicates issues with your data. </a:t>
            </a:r>
          </a:p>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Click, </a:t>
            </a:r>
            <a:r>
              <a:rPr lang="en-GB" sz="1100" b="1" dirty="0">
                <a:latin typeface="Arial" panose="020B0604020202020204" pitchFamily="34" charset="0"/>
                <a:cs typeface="Arial" panose="020B0604020202020204" pitchFamily="34" charset="0"/>
              </a:rPr>
              <a:t>DOWNLOAD SUMMARY </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View a full summary of all issues </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Amend your Template and re-upload and Validate </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DF717447-BC79-4B5B-A67A-F8CF12371977}"/>
              </a:ext>
            </a:extLst>
          </p:cNvPr>
          <p:cNvSpPr/>
          <p:nvPr/>
        </p:nvSpPr>
        <p:spPr>
          <a:xfrm>
            <a:off x="6463469" y="528539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pic>
        <p:nvPicPr>
          <p:cNvPr id="3" name="Picture 2">
            <a:extLst>
              <a:ext uri="{FF2B5EF4-FFF2-40B4-BE49-F238E27FC236}">
                <a16:creationId xmlns:a16="http://schemas.microsoft.com/office/drawing/2014/main" id="{AA18BB60-D795-4916-9568-ABCFD91AD36F}"/>
              </a:ext>
            </a:extLst>
          </p:cNvPr>
          <p:cNvPicPr>
            <a:picLocks noChangeAspect="1"/>
          </p:cNvPicPr>
          <p:nvPr/>
        </p:nvPicPr>
        <p:blipFill>
          <a:blip r:embed="rId3"/>
          <a:stretch>
            <a:fillRect/>
          </a:stretch>
        </p:blipFill>
        <p:spPr>
          <a:xfrm>
            <a:off x="31087" y="3362591"/>
            <a:ext cx="4559018" cy="2706414"/>
          </a:xfrm>
          <a:prstGeom prst="rect">
            <a:avLst/>
          </a:prstGeom>
        </p:spPr>
      </p:pic>
      <p:pic>
        <p:nvPicPr>
          <p:cNvPr id="4" name="Picture 3">
            <a:extLst>
              <a:ext uri="{FF2B5EF4-FFF2-40B4-BE49-F238E27FC236}">
                <a16:creationId xmlns:a16="http://schemas.microsoft.com/office/drawing/2014/main" id="{08AA0C19-12EC-4615-8824-3EDA3249362D}"/>
              </a:ext>
            </a:extLst>
          </p:cNvPr>
          <p:cNvPicPr>
            <a:picLocks noChangeAspect="1"/>
          </p:cNvPicPr>
          <p:nvPr/>
        </p:nvPicPr>
        <p:blipFill>
          <a:blip r:embed="rId4"/>
          <a:stretch>
            <a:fillRect/>
          </a:stretch>
        </p:blipFill>
        <p:spPr>
          <a:xfrm>
            <a:off x="4379299" y="2869601"/>
            <a:ext cx="5019770" cy="3358926"/>
          </a:xfrm>
          <a:prstGeom prst="rect">
            <a:avLst/>
          </a:prstGeom>
          <a:ln w="19050">
            <a:solidFill>
              <a:schemeClr val="tx1"/>
            </a:solidFill>
          </a:ln>
        </p:spPr>
      </p:pic>
      <p:sp>
        <p:nvSpPr>
          <p:cNvPr id="10" name="Oval 9">
            <a:extLst>
              <a:ext uri="{FF2B5EF4-FFF2-40B4-BE49-F238E27FC236}">
                <a16:creationId xmlns:a16="http://schemas.microsoft.com/office/drawing/2014/main" id="{8DFC3588-E8A4-45EB-8FD9-C03766FD0DE5}"/>
              </a:ext>
            </a:extLst>
          </p:cNvPr>
          <p:cNvSpPr/>
          <p:nvPr/>
        </p:nvSpPr>
        <p:spPr>
          <a:xfrm>
            <a:off x="3654128" y="5014725"/>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3" name="Oval 12">
            <a:extLst>
              <a:ext uri="{FF2B5EF4-FFF2-40B4-BE49-F238E27FC236}">
                <a16:creationId xmlns:a16="http://schemas.microsoft.com/office/drawing/2014/main" id="{DA604C72-E150-47AC-B7DC-F752C17F6BEF}"/>
              </a:ext>
            </a:extLst>
          </p:cNvPr>
          <p:cNvSpPr/>
          <p:nvPr/>
        </p:nvSpPr>
        <p:spPr>
          <a:xfrm>
            <a:off x="5899505" y="449622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118910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3593" y="788995"/>
            <a:ext cx="7511413"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2- Upload and Validate your Template</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18338" y="1635242"/>
            <a:ext cx="7143551" cy="1367106"/>
          </a:xfrm>
          <a:prstGeom prst="rect">
            <a:avLst/>
          </a:prstGeom>
          <a:noFill/>
        </p:spPr>
        <p:txBody>
          <a:bodyPr wrap="square" rtlCol="0">
            <a:spAutoFit/>
          </a:bodyPr>
          <a:lstStyle/>
          <a:p>
            <a:pPr>
              <a:lnSpc>
                <a:spcPct val="150000"/>
              </a:lnSpc>
            </a:pPr>
            <a:r>
              <a:rPr lang="en-GB" sz="1100" dirty="0">
                <a:latin typeface="Arial" panose="020B0604020202020204" pitchFamily="34" charset="0"/>
                <a:cs typeface="Arial" panose="020B0604020202020204" pitchFamily="34" charset="0"/>
              </a:rPr>
              <a:t>File Validated Successful – means your data has been validated with no issues found. </a:t>
            </a:r>
          </a:p>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It’s still very important to click </a:t>
            </a:r>
            <a:r>
              <a:rPr lang="en-GB" sz="1100" b="1" dirty="0">
                <a:latin typeface="Arial" panose="020B0604020202020204" pitchFamily="34" charset="0"/>
                <a:cs typeface="Arial" panose="020B0604020202020204" pitchFamily="34" charset="0"/>
              </a:rPr>
              <a:t>DONWLOAND SUMMARY</a:t>
            </a:r>
            <a:r>
              <a:rPr lang="en-GB" sz="1100" dirty="0">
                <a:latin typeface="Arial" panose="020B0604020202020204" pitchFamily="34" charset="0"/>
                <a:cs typeface="Arial" panose="020B0604020202020204" pitchFamily="34" charset="0"/>
              </a:rPr>
              <a:t>. It will provide an overview of your new upload, including the amount of new records, updated records and list any new drop-down list options. </a:t>
            </a: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DF717447-BC79-4B5B-A67A-F8CF12371977}"/>
              </a:ext>
            </a:extLst>
          </p:cNvPr>
          <p:cNvSpPr/>
          <p:nvPr/>
        </p:nvSpPr>
        <p:spPr>
          <a:xfrm>
            <a:off x="6463469" y="528539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pic>
        <p:nvPicPr>
          <p:cNvPr id="2" name="Picture 1">
            <a:extLst>
              <a:ext uri="{FF2B5EF4-FFF2-40B4-BE49-F238E27FC236}">
                <a16:creationId xmlns:a16="http://schemas.microsoft.com/office/drawing/2014/main" id="{695C6B2E-EE61-4386-A337-57920C97926D}"/>
              </a:ext>
            </a:extLst>
          </p:cNvPr>
          <p:cNvPicPr>
            <a:picLocks noChangeAspect="1"/>
          </p:cNvPicPr>
          <p:nvPr/>
        </p:nvPicPr>
        <p:blipFill>
          <a:blip r:embed="rId3"/>
          <a:stretch>
            <a:fillRect/>
          </a:stretch>
        </p:blipFill>
        <p:spPr>
          <a:xfrm>
            <a:off x="1376856" y="2893284"/>
            <a:ext cx="5795738" cy="3675682"/>
          </a:xfrm>
          <a:prstGeom prst="rect">
            <a:avLst/>
          </a:prstGeom>
        </p:spPr>
      </p:pic>
      <p:sp>
        <p:nvSpPr>
          <p:cNvPr id="10" name="Oval 9">
            <a:extLst>
              <a:ext uri="{FF2B5EF4-FFF2-40B4-BE49-F238E27FC236}">
                <a16:creationId xmlns:a16="http://schemas.microsoft.com/office/drawing/2014/main" id="{F8B3757C-FB8A-48B5-B092-6DCF81230F84}"/>
              </a:ext>
            </a:extLst>
          </p:cNvPr>
          <p:cNvSpPr/>
          <p:nvPr/>
        </p:nvSpPr>
        <p:spPr>
          <a:xfrm>
            <a:off x="6603028" y="4770389"/>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Tree>
    <p:extLst>
      <p:ext uri="{BB962C8B-B14F-4D97-AF65-F5344CB8AC3E}">
        <p14:creationId xmlns:p14="http://schemas.microsoft.com/office/powerpoint/2010/main" val="902095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658ACB-6C27-435B-BBA4-121CF8862FED}"/>
              </a:ext>
            </a:extLst>
          </p:cNvPr>
          <p:cNvPicPr>
            <a:picLocks noChangeAspect="1"/>
          </p:cNvPicPr>
          <p:nvPr/>
        </p:nvPicPr>
        <p:blipFill>
          <a:blip r:embed="rId3"/>
          <a:stretch>
            <a:fillRect/>
          </a:stretch>
        </p:blipFill>
        <p:spPr>
          <a:xfrm>
            <a:off x="4379299" y="846497"/>
            <a:ext cx="5710774" cy="5460124"/>
          </a:xfrm>
          <a:prstGeom prst="rect">
            <a:avLst/>
          </a:prstGeom>
        </p:spPr>
      </p:pic>
      <p:sp>
        <p:nvSpPr>
          <p:cNvPr id="6" name="TextBox 5"/>
          <p:cNvSpPr txBox="1"/>
          <p:nvPr/>
        </p:nvSpPr>
        <p:spPr>
          <a:xfrm>
            <a:off x="623593" y="788995"/>
            <a:ext cx="7511413" cy="707886"/>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3- Import the Data </a:t>
            </a:r>
          </a:p>
        </p:txBody>
      </p:sp>
      <p:sp>
        <p:nvSpPr>
          <p:cNvPr id="9" name="TextBox 8"/>
          <p:cNvSpPr txBox="1"/>
          <p:nvPr/>
        </p:nvSpPr>
        <p:spPr>
          <a:xfrm>
            <a:off x="618339" y="1635242"/>
            <a:ext cx="2949924" cy="3398431"/>
          </a:xfrm>
          <a:prstGeom prst="rect">
            <a:avLst/>
          </a:prstGeom>
          <a:noFill/>
        </p:spPr>
        <p:txBody>
          <a:bodyPr wrap="square" rtlCol="0">
            <a:spAutoFit/>
          </a:bodyPr>
          <a:lstStyle/>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Once File Validates is successful &amp; you have downloaded and reviewed the </a:t>
            </a:r>
            <a:r>
              <a:rPr lang="en-GB" sz="1100" b="1" dirty="0">
                <a:latin typeface="Arial" panose="020B0604020202020204" pitchFamily="34" charset="0"/>
                <a:cs typeface="Arial" panose="020B0604020202020204" pitchFamily="34" charset="0"/>
              </a:rPr>
              <a:t>DOWNLOAD SUMMARY  </a:t>
            </a:r>
          </a:p>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Click </a:t>
            </a:r>
            <a:r>
              <a:rPr lang="en-GB" sz="1100" b="1" dirty="0">
                <a:latin typeface="Arial" panose="020B0604020202020204" pitchFamily="34" charset="0"/>
                <a:cs typeface="Arial" panose="020B0604020202020204" pitchFamily="34" charset="0"/>
              </a:rPr>
              <a:t>Import Data</a:t>
            </a:r>
          </a:p>
          <a:p>
            <a:pPr marL="228600" indent="-228600">
              <a:lnSpc>
                <a:spcPct val="150000"/>
              </a:lnSpc>
              <a:buFont typeface="+mj-lt"/>
              <a:buAutoNum type="arabicPeriod"/>
            </a:pPr>
            <a:endParaRPr lang="en-GB" sz="1100" b="1" dirty="0">
              <a:latin typeface="Arial" panose="020B0604020202020204" pitchFamily="34" charset="0"/>
              <a:cs typeface="Arial" panose="020B0604020202020204" pitchFamily="34" charset="0"/>
            </a:endParaRPr>
          </a:p>
          <a:p>
            <a:pPr>
              <a:lnSpc>
                <a:spcPct val="150000"/>
              </a:lnSpc>
            </a:pPr>
            <a:r>
              <a:rPr lang="en-GB" sz="1100" b="1" dirty="0">
                <a:latin typeface="Arial" panose="020B0604020202020204" pitchFamily="34" charset="0"/>
                <a:cs typeface="Arial" panose="020B0604020202020204" pitchFamily="34" charset="0"/>
              </a:rPr>
              <a:t>Importing Data cannot be reversed, be sure to check your Download Summary before you Import. </a:t>
            </a:r>
          </a:p>
          <a:p>
            <a:pPr>
              <a:lnSpc>
                <a:spcPct val="150000"/>
              </a:lnSpc>
            </a:pPr>
            <a:endParaRPr lang="en-GB" sz="1100" dirty="0">
              <a:latin typeface="Arial" panose="020B0604020202020204" pitchFamily="34" charset="0"/>
              <a:cs typeface="Arial" panose="020B0604020202020204" pitchFamily="34" charset="0"/>
            </a:endParaRPr>
          </a:p>
          <a:p>
            <a:pPr>
              <a:lnSpc>
                <a:spcPct val="150000"/>
              </a:lnSpc>
            </a:pPr>
            <a:r>
              <a:rPr lang="en-GB" sz="1100" dirty="0">
                <a:latin typeface="Arial" panose="020B0604020202020204" pitchFamily="34" charset="0"/>
                <a:cs typeface="Arial" panose="020B0604020202020204" pitchFamily="34" charset="0"/>
              </a:rPr>
              <a:t>You can continue to use Tractivity as normal while the Import is completed </a:t>
            </a: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8" name="Oval 7">
            <a:extLst>
              <a:ext uri="{FF2B5EF4-FFF2-40B4-BE49-F238E27FC236}">
                <a16:creationId xmlns:a16="http://schemas.microsoft.com/office/drawing/2014/main" id="{A326740D-537A-4111-AF81-C970976E855D}"/>
              </a:ext>
            </a:extLst>
          </p:cNvPr>
          <p:cNvSpPr/>
          <p:nvPr/>
        </p:nvSpPr>
        <p:spPr>
          <a:xfrm>
            <a:off x="4305727" y="2694233"/>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0" name="Oval 9">
            <a:extLst>
              <a:ext uri="{FF2B5EF4-FFF2-40B4-BE49-F238E27FC236}">
                <a16:creationId xmlns:a16="http://schemas.microsoft.com/office/drawing/2014/main" id="{F8B3757C-FB8A-48B5-B092-6DCF81230F84}"/>
              </a:ext>
            </a:extLst>
          </p:cNvPr>
          <p:cNvSpPr/>
          <p:nvPr/>
        </p:nvSpPr>
        <p:spPr>
          <a:xfrm>
            <a:off x="4305727" y="578988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3996614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E1E6114-9312-4520-8FC1-AD2448BF2726}"/>
              </a:ext>
            </a:extLst>
          </p:cNvPr>
          <p:cNvPicPr>
            <a:picLocks noChangeAspect="1"/>
          </p:cNvPicPr>
          <p:nvPr/>
        </p:nvPicPr>
        <p:blipFill>
          <a:blip r:embed="rId3"/>
          <a:stretch>
            <a:fillRect/>
          </a:stretch>
        </p:blipFill>
        <p:spPr>
          <a:xfrm>
            <a:off x="1233936" y="2873477"/>
            <a:ext cx="6091330" cy="2770734"/>
          </a:xfrm>
          <a:prstGeom prst="rect">
            <a:avLst/>
          </a:prstGeom>
        </p:spPr>
      </p:pic>
      <p:sp>
        <p:nvSpPr>
          <p:cNvPr id="6" name="TextBox 5"/>
          <p:cNvSpPr txBox="1"/>
          <p:nvPr/>
        </p:nvSpPr>
        <p:spPr>
          <a:xfrm>
            <a:off x="623593" y="788995"/>
            <a:ext cx="7511413" cy="707886"/>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3- Import the Data </a:t>
            </a:r>
          </a:p>
        </p:txBody>
      </p:sp>
      <p:sp>
        <p:nvSpPr>
          <p:cNvPr id="9" name="TextBox 8"/>
          <p:cNvSpPr txBox="1"/>
          <p:nvPr/>
        </p:nvSpPr>
        <p:spPr>
          <a:xfrm>
            <a:off x="618339" y="1635242"/>
            <a:ext cx="8029486" cy="1367106"/>
          </a:xfrm>
          <a:prstGeom prst="rect">
            <a:avLst/>
          </a:prstGeom>
          <a:noFill/>
        </p:spPr>
        <p:txBody>
          <a:bodyPr wrap="square" rtlCol="0">
            <a:spAutoFit/>
          </a:bodyPr>
          <a:lstStyle/>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Data Imported Successful advises that the import is complete. Download a Summary and save to your desktop (for your reference). </a:t>
            </a:r>
            <a:endParaRPr lang="en-GB" sz="1100" b="1" dirty="0">
              <a:latin typeface="Arial" panose="020B0604020202020204" pitchFamily="34" charset="0"/>
              <a:cs typeface="Arial" panose="020B0604020202020204" pitchFamily="34" charset="0"/>
            </a:endParaRPr>
          </a:p>
          <a:p>
            <a:pPr marL="228600" indent="-228600">
              <a:lnSpc>
                <a:spcPct val="150000"/>
              </a:lnSpc>
              <a:buFont typeface="+mj-lt"/>
              <a:buAutoNum type="arabicPeriod"/>
            </a:pPr>
            <a:r>
              <a:rPr lang="en-GB" sz="1100" b="1" dirty="0">
                <a:latin typeface="Arial" panose="020B0604020202020204" pitchFamily="34" charset="0"/>
                <a:cs typeface="Arial" panose="020B0604020202020204" pitchFamily="34" charset="0"/>
              </a:rPr>
              <a:t>Remember to click, IMPORT MORE DATA at the end</a:t>
            </a:r>
            <a:r>
              <a:rPr lang="en-GB" sz="1100" dirty="0">
                <a:latin typeface="Arial" panose="020B0604020202020204" pitchFamily="34" charset="0"/>
                <a:cs typeface="Arial" panose="020B0604020202020204" pitchFamily="34" charset="0"/>
              </a:rPr>
              <a:t>, to show any other admin user that the upload is now complete.</a:t>
            </a:r>
            <a:endParaRPr lang="en-GB" sz="1100" b="1"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8" name="Oval 7">
            <a:extLst>
              <a:ext uri="{FF2B5EF4-FFF2-40B4-BE49-F238E27FC236}">
                <a16:creationId xmlns:a16="http://schemas.microsoft.com/office/drawing/2014/main" id="{A326740D-537A-4111-AF81-C970976E855D}"/>
              </a:ext>
            </a:extLst>
          </p:cNvPr>
          <p:cNvSpPr/>
          <p:nvPr/>
        </p:nvSpPr>
        <p:spPr>
          <a:xfrm>
            <a:off x="6786319" y="4308135"/>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1" name="Oval 10">
            <a:extLst>
              <a:ext uri="{FF2B5EF4-FFF2-40B4-BE49-F238E27FC236}">
                <a16:creationId xmlns:a16="http://schemas.microsoft.com/office/drawing/2014/main" id="{9686CE19-0042-4BB7-9286-363FCF0B5820}"/>
              </a:ext>
            </a:extLst>
          </p:cNvPr>
          <p:cNvSpPr/>
          <p:nvPr/>
        </p:nvSpPr>
        <p:spPr>
          <a:xfrm>
            <a:off x="2792388" y="5154382"/>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3190788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2286000" y="5042850"/>
            <a:ext cx="4572000" cy="984885"/>
          </a:xfrm>
          <a:prstGeom prst="rect">
            <a:avLst/>
          </a:prstGeom>
        </p:spPr>
        <p:txBody>
          <a:bodyPr>
            <a:spAutoFit/>
          </a:bodyPr>
          <a:lstStyle/>
          <a:p>
            <a:pPr algn="ctr" fontAlgn="base">
              <a:spcBef>
                <a:spcPts val="400"/>
              </a:spcBef>
              <a:spcAft>
                <a:spcPct val="0"/>
              </a:spcAft>
              <a:buClr>
                <a:srgbClr val="CC0033"/>
              </a:buClr>
            </a:pPr>
            <a:r>
              <a:rPr lang="en-GB" sz="1200" dirty="0">
                <a:latin typeface="Arial" panose="020B0604020202020204" pitchFamily="34" charset="0"/>
                <a:cs typeface="Arial" panose="020B0604020202020204" pitchFamily="34" charset="0"/>
              </a:rPr>
              <a:t>Systems House, Deepdale Business Park,</a:t>
            </a:r>
          </a:p>
          <a:p>
            <a:pPr algn="ctr" fontAlgn="base">
              <a:spcBef>
                <a:spcPts val="400"/>
              </a:spcBef>
              <a:spcAft>
                <a:spcPct val="0"/>
              </a:spcAft>
              <a:buClr>
                <a:srgbClr val="CC0033"/>
              </a:buClr>
            </a:pPr>
            <a:r>
              <a:rPr lang="en-GB" sz="1200" dirty="0">
                <a:latin typeface="Arial" panose="020B0604020202020204" pitchFamily="34" charset="0"/>
                <a:cs typeface="Arial" panose="020B0604020202020204" pitchFamily="34" charset="0"/>
              </a:rPr>
              <a:t>Bakewell, Derbyshire, DE45 1GT</a:t>
            </a:r>
          </a:p>
          <a:p>
            <a:pPr algn="ctr" fontAlgn="base">
              <a:spcBef>
                <a:spcPts val="400"/>
              </a:spcBef>
              <a:spcAft>
                <a:spcPct val="0"/>
              </a:spcAft>
              <a:buClr>
                <a:srgbClr val="CC0033"/>
              </a:buClr>
            </a:pPr>
            <a:endParaRPr lang="en-GB" sz="1200" dirty="0">
              <a:latin typeface="Arial" panose="020B0604020202020204" pitchFamily="34" charset="0"/>
              <a:cs typeface="Arial" panose="020B0604020202020204" pitchFamily="34" charset="0"/>
            </a:endParaRPr>
          </a:p>
          <a:p>
            <a:pPr algn="ctr" fontAlgn="base">
              <a:spcBef>
                <a:spcPts val="400"/>
              </a:spcBef>
              <a:spcAft>
                <a:spcPct val="0"/>
              </a:spcAft>
              <a:buClr>
                <a:srgbClr val="CC0033"/>
              </a:buClr>
            </a:pPr>
            <a:r>
              <a:rPr lang="en-GB" sz="1200" b="1" dirty="0">
                <a:latin typeface="Arial" panose="020B0604020202020204" pitchFamily="34" charset="0"/>
                <a:cs typeface="Arial" panose="020B0604020202020204" pitchFamily="34" charset="0"/>
                <a:hlinkClick r:id="rId3"/>
              </a:rPr>
              <a:t>www.tractivity.co.uk</a:t>
            </a:r>
            <a:r>
              <a:rPr lang="en-GB" sz="1200" b="1" dirty="0">
                <a:latin typeface="Arial" panose="020B0604020202020204" pitchFamily="34" charset="0"/>
                <a:cs typeface="Arial" panose="020B0604020202020204" pitchFamily="34" charset="0"/>
              </a:rPr>
              <a:t> </a:t>
            </a:r>
          </a:p>
        </p:txBody>
      </p:sp>
      <p:sp>
        <p:nvSpPr>
          <p:cNvPr id="4" name="Rectangle 3"/>
          <p:cNvSpPr/>
          <p:nvPr/>
        </p:nvSpPr>
        <p:spPr>
          <a:xfrm>
            <a:off x="2286000" y="2292277"/>
            <a:ext cx="4572000" cy="605294"/>
          </a:xfrm>
          <a:prstGeom prst="rect">
            <a:avLst/>
          </a:prstGeom>
        </p:spPr>
        <p:txBody>
          <a:bodyPr>
            <a:spAutoFit/>
          </a:bodyPr>
          <a:lstStyle/>
          <a:p>
            <a:pPr algn="ctr" fontAlgn="base">
              <a:spcBef>
                <a:spcPts val="400"/>
              </a:spcBef>
              <a:spcAft>
                <a:spcPct val="0"/>
              </a:spcAft>
              <a:buClr>
                <a:srgbClr val="CC0033"/>
              </a:buClr>
            </a:pPr>
            <a:r>
              <a:rPr lang="en-GB" b="1" dirty="0">
                <a:latin typeface="Arial" panose="020B0604020202020204" pitchFamily="34" charset="0"/>
                <a:cs typeface="Arial" panose="020B0604020202020204" pitchFamily="34" charset="0"/>
              </a:rPr>
              <a:t>Vicky Adamson</a:t>
            </a:r>
          </a:p>
          <a:p>
            <a:pPr algn="ctr" fontAlgn="base">
              <a:spcBef>
                <a:spcPts val="400"/>
              </a:spcBef>
              <a:spcAft>
                <a:spcPct val="0"/>
              </a:spcAft>
              <a:buClr>
                <a:srgbClr val="CC0033"/>
              </a:buClr>
            </a:pPr>
            <a:r>
              <a:rPr lang="en-GB" sz="1200" dirty="0">
                <a:latin typeface="Arial" panose="020B0604020202020204" pitchFamily="34" charset="0"/>
                <a:cs typeface="Arial" panose="020B0604020202020204" pitchFamily="34" charset="0"/>
              </a:rPr>
              <a:t>Client Relationship Manager</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9658" y="1554431"/>
            <a:ext cx="604684" cy="60468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43662" y="3925586"/>
            <a:ext cx="3256675" cy="1131695"/>
          </a:xfrm>
          <a:prstGeom prst="rect">
            <a:avLst/>
          </a:prstGeom>
        </p:spPr>
      </p:pic>
    </p:spTree>
    <p:extLst>
      <p:ext uri="{BB962C8B-B14F-4D97-AF65-F5344CB8AC3E}">
        <p14:creationId xmlns:p14="http://schemas.microsoft.com/office/powerpoint/2010/main" val="388672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22DD0A8-2435-4E41-9E20-C4FE90F89EBC}"/>
              </a:ext>
            </a:extLst>
          </p:cNvPr>
          <p:cNvPicPr>
            <a:picLocks noChangeAspect="1"/>
          </p:cNvPicPr>
          <p:nvPr/>
        </p:nvPicPr>
        <p:blipFill>
          <a:blip r:embed="rId2"/>
          <a:stretch>
            <a:fillRect/>
          </a:stretch>
        </p:blipFill>
        <p:spPr>
          <a:xfrm>
            <a:off x="1150374" y="2047095"/>
            <a:ext cx="6843252" cy="4299742"/>
          </a:xfrm>
          <a:prstGeom prst="rect">
            <a:avLst/>
          </a:prstGeom>
        </p:spPr>
      </p:pic>
      <p:sp>
        <p:nvSpPr>
          <p:cNvPr id="5" name="TextBox 4"/>
          <p:cNvSpPr txBox="1"/>
          <p:nvPr/>
        </p:nvSpPr>
        <p:spPr>
          <a:xfrm>
            <a:off x="707538" y="920235"/>
            <a:ext cx="7459088" cy="528414"/>
          </a:xfrm>
          <a:prstGeom prst="rect">
            <a:avLst/>
          </a:prstGeom>
          <a:noFill/>
        </p:spPr>
        <p:txBody>
          <a:bodyPr wrap="square" rtlCol="0">
            <a:spAutoFit/>
          </a:bodyPr>
          <a:lstStyle/>
          <a:p>
            <a:pPr>
              <a:lnSpc>
                <a:spcPts val="1800"/>
              </a:lnSpc>
              <a:spcAft>
                <a:spcPts val="600"/>
              </a:spcAft>
            </a:pPr>
            <a:r>
              <a:rPr lang="en-GB" sz="1100" dirty="0">
                <a:latin typeface="Arial" charset="0"/>
                <a:cs typeface="Arial" charset="0"/>
              </a:rPr>
              <a:t>If you are an elected </a:t>
            </a:r>
            <a:r>
              <a:rPr lang="en-GB" sz="1100" b="1" dirty="0">
                <a:latin typeface="Arial" charset="0"/>
                <a:cs typeface="Arial" charset="0"/>
              </a:rPr>
              <a:t>Superuser</a:t>
            </a:r>
            <a:r>
              <a:rPr lang="en-GB" sz="1100" dirty="0">
                <a:latin typeface="Arial" charset="0"/>
                <a:cs typeface="Arial" charset="0"/>
              </a:rPr>
              <a:t>, you can access the </a:t>
            </a:r>
            <a:r>
              <a:rPr lang="en-GB" sz="1100" b="1" dirty="0">
                <a:latin typeface="Arial" charset="0"/>
                <a:cs typeface="Arial" charset="0"/>
              </a:rPr>
              <a:t>System Admin </a:t>
            </a:r>
            <a:r>
              <a:rPr lang="en-GB" sz="1100" dirty="0">
                <a:latin typeface="Arial" charset="0"/>
                <a:cs typeface="Arial" charset="0"/>
              </a:rPr>
              <a:t>area of Tractivity through your normal login, via a link shown in the top right-hand corner.</a:t>
            </a:r>
          </a:p>
        </p:txBody>
      </p:sp>
      <p:sp>
        <p:nvSpPr>
          <p:cNvPr id="3" name="Rectangle 2">
            <a:extLst>
              <a:ext uri="{FF2B5EF4-FFF2-40B4-BE49-F238E27FC236}">
                <a16:creationId xmlns:a16="http://schemas.microsoft.com/office/drawing/2014/main" id="{7EC99B1E-29CC-484E-9663-FE4CF4785C16}"/>
              </a:ext>
            </a:extLst>
          </p:cNvPr>
          <p:cNvSpPr/>
          <p:nvPr/>
        </p:nvSpPr>
        <p:spPr>
          <a:xfrm>
            <a:off x="732412" y="411343"/>
            <a:ext cx="7954388" cy="369332"/>
          </a:xfrm>
          <a:prstGeom prst="rect">
            <a:avLst/>
          </a:prstGeom>
        </p:spPr>
        <p:txBody>
          <a:bodyPr wrap="square">
            <a:spAutoFit/>
          </a:bodyPr>
          <a:lstStyle/>
          <a:p>
            <a:r>
              <a:rPr lang="en-GB" b="1" dirty="0">
                <a:solidFill>
                  <a:srgbClr val="CC0033"/>
                </a:solidFill>
                <a:latin typeface="Arial" charset="0"/>
                <a:ea typeface="Arial" charset="0"/>
                <a:cs typeface="Arial" charset="0"/>
              </a:rPr>
              <a:t>Login to Your Superuser Account</a:t>
            </a:r>
          </a:p>
        </p:txBody>
      </p:sp>
      <p:sp>
        <p:nvSpPr>
          <p:cNvPr id="6" name="Oval 5">
            <a:extLst>
              <a:ext uri="{FF2B5EF4-FFF2-40B4-BE49-F238E27FC236}">
                <a16:creationId xmlns:a16="http://schemas.microsoft.com/office/drawing/2014/main" id="{739F5AC2-3DC5-45E3-96ED-89B9B1507336}"/>
              </a:ext>
            </a:extLst>
          </p:cNvPr>
          <p:cNvSpPr/>
          <p:nvPr/>
        </p:nvSpPr>
        <p:spPr>
          <a:xfrm>
            <a:off x="6188479" y="1767976"/>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Tree>
    <p:extLst>
      <p:ext uri="{BB962C8B-B14F-4D97-AF65-F5344CB8AC3E}">
        <p14:creationId xmlns:p14="http://schemas.microsoft.com/office/powerpoint/2010/main" val="304188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5213" y="707687"/>
            <a:ext cx="3375698" cy="707886"/>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Stakeholders</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45213" y="1283589"/>
            <a:ext cx="2819981" cy="2605906"/>
          </a:xfrm>
          <a:prstGeom prst="rect">
            <a:avLst/>
          </a:prstGeom>
          <a:noFill/>
        </p:spPr>
        <p:txBody>
          <a:bodyPr wrap="square" rtlCol="0">
            <a:spAutoFit/>
          </a:bodyPr>
          <a:lstStyle/>
          <a:p>
            <a:pPr>
              <a:lnSpc>
                <a:spcPts val="1800"/>
              </a:lnSpc>
              <a:spcAft>
                <a:spcPts val="600"/>
              </a:spcAft>
            </a:pPr>
            <a:r>
              <a:rPr lang="en-GB" sz="1100" dirty="0">
                <a:latin typeface="Arial" panose="020B0604020202020204" pitchFamily="34" charset="0"/>
                <a:cs typeface="Arial" panose="020B0604020202020204" pitchFamily="34" charset="0"/>
              </a:rPr>
              <a:t>Inside System Admin, on the left-hand menu under the section titled Stakeholders, you can: </a:t>
            </a:r>
          </a:p>
          <a:p>
            <a:pPr>
              <a:lnSpc>
                <a:spcPts val="1800"/>
              </a:lnSpc>
              <a:spcAft>
                <a:spcPts val="600"/>
              </a:spcAft>
            </a:pPr>
            <a:r>
              <a:rPr lang="en-GB" sz="1100" b="1" dirty="0">
                <a:latin typeface="Arial" panose="020B0604020202020204" pitchFamily="34" charset="0"/>
                <a:cs typeface="Arial" panose="020B0604020202020204" pitchFamily="34" charset="0"/>
              </a:rPr>
              <a:t>Import Stakeholders</a:t>
            </a:r>
          </a:p>
          <a:p>
            <a:pPr>
              <a:lnSpc>
                <a:spcPts val="1800"/>
              </a:lnSpc>
              <a:spcAft>
                <a:spcPts val="600"/>
              </a:spcAft>
            </a:pPr>
            <a:r>
              <a:rPr lang="en-GB" sz="1100" b="1" dirty="0">
                <a:latin typeface="Arial" panose="020B0604020202020204" pitchFamily="34" charset="0"/>
                <a:cs typeface="Arial" panose="020B0604020202020204" pitchFamily="34" charset="0"/>
              </a:rPr>
              <a:t>Merge Stakeholders</a:t>
            </a:r>
          </a:p>
          <a:p>
            <a:pPr>
              <a:lnSpc>
                <a:spcPts val="1800"/>
              </a:lnSpc>
              <a:spcAft>
                <a:spcPts val="600"/>
              </a:spcAft>
            </a:pPr>
            <a:r>
              <a:rPr lang="en-GB" sz="1100" b="1" dirty="0">
                <a:latin typeface="Arial" panose="020B0604020202020204" pitchFamily="34" charset="0"/>
                <a:cs typeface="Arial" panose="020B0604020202020204" pitchFamily="34" charset="0"/>
              </a:rPr>
              <a:t>Share Stakeholder </a:t>
            </a: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11" name="Oval 10">
            <a:extLst>
              <a:ext uri="{FF2B5EF4-FFF2-40B4-BE49-F238E27FC236}">
                <a16:creationId xmlns:a16="http://schemas.microsoft.com/office/drawing/2014/main" id="{FE132DB1-3A8A-4783-B559-E9924A921327}"/>
              </a:ext>
            </a:extLst>
          </p:cNvPr>
          <p:cNvSpPr/>
          <p:nvPr/>
        </p:nvSpPr>
        <p:spPr>
          <a:xfrm>
            <a:off x="3741792" y="2446982"/>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pic>
        <p:nvPicPr>
          <p:cNvPr id="2" name="Picture 1">
            <a:extLst>
              <a:ext uri="{FF2B5EF4-FFF2-40B4-BE49-F238E27FC236}">
                <a16:creationId xmlns:a16="http://schemas.microsoft.com/office/drawing/2014/main" id="{49A74F26-940A-4A4F-9DAE-D96529C3C2F2}"/>
              </a:ext>
            </a:extLst>
          </p:cNvPr>
          <p:cNvPicPr>
            <a:picLocks noChangeAspect="1"/>
          </p:cNvPicPr>
          <p:nvPr/>
        </p:nvPicPr>
        <p:blipFill>
          <a:blip r:embed="rId3"/>
          <a:stretch>
            <a:fillRect/>
          </a:stretch>
        </p:blipFill>
        <p:spPr>
          <a:xfrm>
            <a:off x="4033296" y="811161"/>
            <a:ext cx="5942652" cy="5914104"/>
          </a:xfrm>
          <a:prstGeom prst="rect">
            <a:avLst/>
          </a:prstGeom>
        </p:spPr>
      </p:pic>
    </p:spTree>
    <p:extLst>
      <p:ext uri="{BB962C8B-B14F-4D97-AF65-F5344CB8AC3E}">
        <p14:creationId xmlns:p14="http://schemas.microsoft.com/office/powerpoint/2010/main" val="1371406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5D16F83-E380-4586-8263-075C33B5A874}"/>
              </a:ext>
            </a:extLst>
          </p:cNvPr>
          <p:cNvPicPr>
            <a:picLocks noChangeAspect="1"/>
          </p:cNvPicPr>
          <p:nvPr/>
        </p:nvPicPr>
        <p:blipFill>
          <a:blip r:embed="rId3"/>
          <a:stretch>
            <a:fillRect/>
          </a:stretch>
        </p:blipFill>
        <p:spPr>
          <a:xfrm>
            <a:off x="3736962" y="948267"/>
            <a:ext cx="4651804" cy="5621866"/>
          </a:xfrm>
          <a:prstGeom prst="rect">
            <a:avLst/>
          </a:prstGeom>
        </p:spPr>
      </p:pic>
      <p:sp>
        <p:nvSpPr>
          <p:cNvPr id="6" name="TextBox 5"/>
          <p:cNvSpPr txBox="1"/>
          <p:nvPr/>
        </p:nvSpPr>
        <p:spPr>
          <a:xfrm>
            <a:off x="642863" y="608786"/>
            <a:ext cx="4450027" cy="1631216"/>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1</a:t>
            </a:r>
          </a:p>
          <a:p>
            <a:endParaRPr lang="en-GB" sz="2000" b="1" dirty="0">
              <a:solidFill>
                <a:srgbClr val="CC0033"/>
              </a:solidFill>
              <a:latin typeface="Arial" charset="0"/>
              <a:ea typeface="Arial" charset="0"/>
              <a:cs typeface="Arial" charset="0"/>
            </a:endParaRPr>
          </a:p>
          <a:p>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552184" y="1194238"/>
            <a:ext cx="2927721" cy="4606454"/>
          </a:xfrm>
          <a:prstGeom prst="rect">
            <a:avLst/>
          </a:prstGeom>
          <a:noFill/>
        </p:spPr>
        <p:txBody>
          <a:bodyPr wrap="square" rtlCol="0">
            <a:spAutoFit/>
          </a:bodyPr>
          <a:lstStyle/>
          <a:p>
            <a:pPr>
              <a:lnSpc>
                <a:spcPts val="1800"/>
              </a:lnSpc>
              <a:spcAft>
                <a:spcPts val="600"/>
              </a:spcAft>
            </a:pPr>
            <a:endParaRPr lang="en-GB" sz="1100"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Click </a:t>
            </a:r>
            <a:r>
              <a:rPr lang="en-GB" sz="1100" b="1" dirty="0">
                <a:latin typeface="Arial" panose="020B0604020202020204" pitchFamily="34" charset="0"/>
                <a:cs typeface="Arial" panose="020B0604020202020204" pitchFamily="34" charset="0"/>
              </a:rPr>
              <a:t>Import Stakeholders</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Select to </a:t>
            </a:r>
            <a:r>
              <a:rPr lang="en-GB" sz="1100" b="1" dirty="0">
                <a:latin typeface="Arial" panose="020B0604020202020204" pitchFamily="34" charset="0"/>
                <a:cs typeface="Arial" panose="020B0604020202020204" pitchFamily="34" charset="0"/>
              </a:rPr>
              <a:t>Upload New Data</a:t>
            </a:r>
            <a:r>
              <a:rPr lang="en-GB" sz="1100" dirty="0">
                <a:latin typeface="Arial" panose="020B0604020202020204" pitchFamily="34" charset="0"/>
                <a:cs typeface="Arial" panose="020B0604020202020204" pitchFamily="34" charset="0"/>
              </a:rPr>
              <a:t> or </a:t>
            </a:r>
            <a:r>
              <a:rPr lang="en-GB" sz="1100" b="1" dirty="0">
                <a:latin typeface="Arial" panose="020B0604020202020204" pitchFamily="34" charset="0"/>
                <a:cs typeface="Arial" panose="020B0604020202020204" pitchFamily="34" charset="0"/>
              </a:rPr>
              <a:t>Export &amp; Update Existing Data</a:t>
            </a:r>
            <a:r>
              <a:rPr lang="en-GB" sz="1100" dirty="0">
                <a:latin typeface="Arial" panose="020B0604020202020204" pitchFamily="34" charset="0"/>
                <a:cs typeface="Arial" panose="020B0604020202020204" pitchFamily="34" charset="0"/>
              </a:rPr>
              <a:t> (great for a data cleanse).</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Select a project from the drop-down list and click </a:t>
            </a:r>
            <a:r>
              <a:rPr lang="en-GB" sz="1100" b="1" dirty="0">
                <a:latin typeface="Arial" panose="020B0604020202020204" pitchFamily="34" charset="0"/>
                <a:cs typeface="Arial" panose="020B0604020202020204" pitchFamily="34" charset="0"/>
              </a:rPr>
              <a:t>NEXT</a:t>
            </a:r>
            <a:r>
              <a:rPr lang="en-GB" sz="1100" dirty="0">
                <a:latin typeface="Arial" panose="020B0604020202020204" pitchFamily="34" charset="0"/>
                <a:cs typeface="Arial" panose="020B0604020202020204" pitchFamily="34" charset="0"/>
              </a:rPr>
              <a:t>.                                                                                                                                                                                                                                                                                                                  </a:t>
            </a:r>
            <a:endParaRPr lang="en-GB" sz="1100" b="1"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r>
              <a:rPr lang="en-GB" sz="1100" b="1" dirty="0">
                <a:latin typeface="Arial" panose="020B0604020202020204" pitchFamily="34" charset="0"/>
                <a:cs typeface="Arial" panose="020B0604020202020204" pitchFamily="34" charset="0"/>
              </a:rPr>
              <a:t>Download Template </a:t>
            </a:r>
            <a:r>
              <a:rPr lang="en-GB" sz="1100" dirty="0">
                <a:latin typeface="Arial" panose="020B0604020202020204" pitchFamily="34" charset="0"/>
                <a:cs typeface="Arial" panose="020B0604020202020204" pitchFamily="34" charset="0"/>
              </a:rPr>
              <a:t>generates a custom template based on the information you record inside your project. Every time you change the configuration of your system, the template will change.</a:t>
            </a:r>
          </a:p>
          <a:p>
            <a:pPr>
              <a:lnSpc>
                <a:spcPts val="1800"/>
              </a:lnSpc>
              <a:spcAft>
                <a:spcPts val="600"/>
              </a:spcAft>
            </a:pPr>
            <a:r>
              <a:rPr lang="en-GB" sz="1100" dirty="0">
                <a:latin typeface="Arial" panose="020B0604020202020204" pitchFamily="34" charset="0"/>
                <a:cs typeface="Arial" panose="020B0604020202020204" pitchFamily="34" charset="0"/>
              </a:rPr>
              <a:t>Mandatory fields are highlighted in </a:t>
            </a:r>
            <a:r>
              <a:rPr lang="en-GB" sz="1100" dirty="0">
                <a:solidFill>
                  <a:srgbClr val="FF0000"/>
                </a:solidFill>
                <a:latin typeface="Arial" panose="020B0604020202020204" pitchFamily="34" charset="0"/>
                <a:cs typeface="Arial" panose="020B0604020202020204" pitchFamily="34" charset="0"/>
              </a:rPr>
              <a:t>red text.</a:t>
            </a: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11" name="Oval 10">
            <a:extLst>
              <a:ext uri="{FF2B5EF4-FFF2-40B4-BE49-F238E27FC236}">
                <a16:creationId xmlns:a16="http://schemas.microsoft.com/office/drawing/2014/main" id="{FE132DB1-3A8A-4783-B559-E9924A921327}"/>
              </a:ext>
            </a:extLst>
          </p:cNvPr>
          <p:cNvSpPr/>
          <p:nvPr/>
        </p:nvSpPr>
        <p:spPr>
          <a:xfrm>
            <a:off x="3479905" y="186281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3" name="Oval 12">
            <a:extLst>
              <a:ext uri="{FF2B5EF4-FFF2-40B4-BE49-F238E27FC236}">
                <a16:creationId xmlns:a16="http://schemas.microsoft.com/office/drawing/2014/main" id="{D88B1E9F-CC88-40D4-82A2-A3B5810901FA}"/>
              </a:ext>
            </a:extLst>
          </p:cNvPr>
          <p:cNvSpPr/>
          <p:nvPr/>
        </p:nvSpPr>
        <p:spPr>
          <a:xfrm>
            <a:off x="6383675" y="137803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15" name="Oval 14">
            <a:extLst>
              <a:ext uri="{FF2B5EF4-FFF2-40B4-BE49-F238E27FC236}">
                <a16:creationId xmlns:a16="http://schemas.microsoft.com/office/drawing/2014/main" id="{8B3C239C-2A5E-4192-A5CC-BE88A5957670}"/>
              </a:ext>
            </a:extLst>
          </p:cNvPr>
          <p:cNvSpPr/>
          <p:nvPr/>
        </p:nvSpPr>
        <p:spPr>
          <a:xfrm>
            <a:off x="7348995" y="172325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3</a:t>
            </a:r>
          </a:p>
        </p:txBody>
      </p:sp>
      <p:sp>
        <p:nvSpPr>
          <p:cNvPr id="8" name="Oval 7">
            <a:extLst>
              <a:ext uri="{FF2B5EF4-FFF2-40B4-BE49-F238E27FC236}">
                <a16:creationId xmlns:a16="http://schemas.microsoft.com/office/drawing/2014/main" id="{D603E2E4-8B79-434F-89D2-C06852A85207}"/>
              </a:ext>
            </a:extLst>
          </p:cNvPr>
          <p:cNvSpPr/>
          <p:nvPr/>
        </p:nvSpPr>
        <p:spPr>
          <a:xfrm>
            <a:off x="5523912" y="2583980"/>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4</a:t>
            </a:r>
          </a:p>
        </p:txBody>
      </p:sp>
    </p:spTree>
    <p:extLst>
      <p:ext uri="{BB962C8B-B14F-4D97-AF65-F5344CB8AC3E}">
        <p14:creationId xmlns:p14="http://schemas.microsoft.com/office/powerpoint/2010/main" val="330015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B08D071-8CC1-4CA7-9915-763177B0C86D}"/>
              </a:ext>
            </a:extLst>
          </p:cNvPr>
          <p:cNvPicPr>
            <a:picLocks noChangeAspect="1"/>
          </p:cNvPicPr>
          <p:nvPr/>
        </p:nvPicPr>
        <p:blipFill>
          <a:blip r:embed="rId3"/>
          <a:stretch>
            <a:fillRect/>
          </a:stretch>
        </p:blipFill>
        <p:spPr>
          <a:xfrm>
            <a:off x="590512" y="4311289"/>
            <a:ext cx="8244036" cy="1101900"/>
          </a:xfrm>
          <a:prstGeom prst="rect">
            <a:avLst/>
          </a:prstGeom>
        </p:spPr>
      </p:pic>
      <p:sp>
        <p:nvSpPr>
          <p:cNvPr id="6" name="TextBox 5"/>
          <p:cNvSpPr txBox="1"/>
          <p:nvPr/>
        </p:nvSpPr>
        <p:spPr>
          <a:xfrm>
            <a:off x="623594" y="788995"/>
            <a:ext cx="3375698"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1 – Template Rules</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4" y="1301863"/>
            <a:ext cx="8290730" cy="3529236"/>
          </a:xfrm>
          <a:prstGeom prst="rect">
            <a:avLst/>
          </a:prstGeom>
          <a:noFill/>
        </p:spPr>
        <p:txBody>
          <a:bodyPr wrap="square" rtlCol="0">
            <a:spAutoFit/>
          </a:bodyPr>
          <a:lstStyle/>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Once you have downloaded a template, please insert the data that you would like to upload, following the below rules:</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Notice that some column headers are highlighted with red text – this means the information is compulsory</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The template is split into three sections – Organisations, Contacts and Buildings. </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Mandatory fields are only relevant within each section. For example, if you add any Organisation data, all mandatory fields within the Organisation section must be completed. This example would be the same for the Contact and Building sections.</a:t>
            </a:r>
          </a:p>
          <a:p>
            <a:pPr marL="228600" indent="-228600">
              <a:lnSpc>
                <a:spcPts val="1800"/>
              </a:lnSpc>
              <a:spcAft>
                <a:spcPts val="600"/>
              </a:spcAft>
              <a:buFont typeface="+mj-lt"/>
              <a:buAutoNum type="arabicPeriod"/>
            </a:pPr>
            <a:endParaRPr lang="en-GB" sz="1100"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Please remember all Data is imported on a row-by-row basis and data entered on the same row will be linked inside Tractivity. So, if you enter an Organisation, a Contact and a Building all on the same row, all of these records will be linked together.</a:t>
            </a: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11" name="Oval 10">
            <a:extLst>
              <a:ext uri="{FF2B5EF4-FFF2-40B4-BE49-F238E27FC236}">
                <a16:creationId xmlns:a16="http://schemas.microsoft.com/office/drawing/2014/main" id="{FE132DB1-3A8A-4783-B559-E9924A921327}"/>
              </a:ext>
            </a:extLst>
          </p:cNvPr>
          <p:cNvSpPr/>
          <p:nvPr/>
        </p:nvSpPr>
        <p:spPr>
          <a:xfrm>
            <a:off x="3310153" y="4256675"/>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3" name="Oval 12">
            <a:extLst>
              <a:ext uri="{FF2B5EF4-FFF2-40B4-BE49-F238E27FC236}">
                <a16:creationId xmlns:a16="http://schemas.microsoft.com/office/drawing/2014/main" id="{D88B1E9F-CC88-40D4-82A2-A3B5810901FA}"/>
              </a:ext>
            </a:extLst>
          </p:cNvPr>
          <p:cNvSpPr/>
          <p:nvPr/>
        </p:nvSpPr>
        <p:spPr>
          <a:xfrm>
            <a:off x="309452" y="4554060"/>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15" name="Oval 14">
            <a:extLst>
              <a:ext uri="{FF2B5EF4-FFF2-40B4-BE49-F238E27FC236}">
                <a16:creationId xmlns:a16="http://schemas.microsoft.com/office/drawing/2014/main" id="{8B3C239C-2A5E-4192-A5CC-BE88A5957670}"/>
              </a:ext>
            </a:extLst>
          </p:cNvPr>
          <p:cNvSpPr/>
          <p:nvPr/>
        </p:nvSpPr>
        <p:spPr>
          <a:xfrm>
            <a:off x="6655312" y="4938064"/>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3</a:t>
            </a:r>
          </a:p>
        </p:txBody>
      </p:sp>
      <p:sp>
        <p:nvSpPr>
          <p:cNvPr id="12" name="Oval 11">
            <a:extLst>
              <a:ext uri="{FF2B5EF4-FFF2-40B4-BE49-F238E27FC236}">
                <a16:creationId xmlns:a16="http://schemas.microsoft.com/office/drawing/2014/main" id="{0090F17D-F15C-4934-81C6-8983FC666C42}"/>
              </a:ext>
            </a:extLst>
          </p:cNvPr>
          <p:cNvSpPr/>
          <p:nvPr/>
        </p:nvSpPr>
        <p:spPr>
          <a:xfrm>
            <a:off x="7682457" y="4185023"/>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Tree>
    <p:extLst>
      <p:ext uri="{BB962C8B-B14F-4D97-AF65-F5344CB8AC3E}">
        <p14:creationId xmlns:p14="http://schemas.microsoft.com/office/powerpoint/2010/main" val="2295865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E1EA3E39-4490-4AED-8175-0152C6B8A18B}"/>
              </a:ext>
            </a:extLst>
          </p:cNvPr>
          <p:cNvPicPr>
            <a:picLocks noChangeAspect="1"/>
          </p:cNvPicPr>
          <p:nvPr/>
        </p:nvPicPr>
        <p:blipFill>
          <a:blip r:embed="rId3"/>
          <a:stretch>
            <a:fillRect/>
          </a:stretch>
        </p:blipFill>
        <p:spPr>
          <a:xfrm>
            <a:off x="526367" y="3659576"/>
            <a:ext cx="8387957" cy="943955"/>
          </a:xfrm>
          <a:prstGeom prst="rect">
            <a:avLst/>
          </a:prstGeom>
        </p:spPr>
      </p:pic>
      <p:sp>
        <p:nvSpPr>
          <p:cNvPr id="6" name="TextBox 5"/>
          <p:cNvSpPr txBox="1"/>
          <p:nvPr/>
        </p:nvSpPr>
        <p:spPr>
          <a:xfrm>
            <a:off x="623594" y="788995"/>
            <a:ext cx="3375698"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1- Template Rules</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4" y="1301863"/>
            <a:ext cx="8290730" cy="2528962"/>
          </a:xfrm>
          <a:prstGeom prst="rect">
            <a:avLst/>
          </a:prstGeom>
          <a:noFill/>
        </p:spPr>
        <p:txBody>
          <a:bodyPr wrap="square" rtlCol="0">
            <a:spAutoFit/>
          </a:bodyPr>
          <a:lstStyle/>
          <a:p>
            <a:pPr>
              <a:lnSpc>
                <a:spcPts val="1800"/>
              </a:lnSpc>
              <a:spcAft>
                <a:spcPts val="600"/>
              </a:spcAft>
            </a:pPr>
            <a:endParaRPr lang="en-GB" sz="1100"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When adding values to 2 tier multi-select fields such as Category and Sub Category, use a pipe symbol ( | ) to separate the different options, but use a tilde ( ~ ) to separate the parent and child values. For example: “Cat 1~Sub Cat 1 | Cat 1 ~ Sub Cat 2 | Cat 2” would be a valid entry.</a:t>
            </a: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To add an Organisation with multiple Contacts, please enter each contact on a new row, with the same organisation information.</a:t>
            </a: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13" name="Oval 12">
            <a:extLst>
              <a:ext uri="{FF2B5EF4-FFF2-40B4-BE49-F238E27FC236}">
                <a16:creationId xmlns:a16="http://schemas.microsoft.com/office/drawing/2014/main" id="{D88B1E9F-CC88-40D4-82A2-A3B5810901FA}"/>
              </a:ext>
            </a:extLst>
          </p:cNvPr>
          <p:cNvSpPr/>
          <p:nvPr/>
        </p:nvSpPr>
        <p:spPr>
          <a:xfrm>
            <a:off x="229676" y="4131553"/>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12" name="Oval 11">
            <a:extLst>
              <a:ext uri="{FF2B5EF4-FFF2-40B4-BE49-F238E27FC236}">
                <a16:creationId xmlns:a16="http://schemas.microsoft.com/office/drawing/2014/main" id="{0090F17D-F15C-4934-81C6-8983FC666C42}"/>
              </a:ext>
            </a:extLst>
          </p:cNvPr>
          <p:cNvSpPr/>
          <p:nvPr/>
        </p:nvSpPr>
        <p:spPr>
          <a:xfrm>
            <a:off x="7165125" y="3709559"/>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0" name="Rectangle 9">
            <a:extLst>
              <a:ext uri="{FF2B5EF4-FFF2-40B4-BE49-F238E27FC236}">
                <a16:creationId xmlns:a16="http://schemas.microsoft.com/office/drawing/2014/main" id="{40CA2309-BD2C-47DF-988E-251E7D2706CC}"/>
              </a:ext>
            </a:extLst>
          </p:cNvPr>
          <p:cNvSpPr/>
          <p:nvPr/>
        </p:nvSpPr>
        <p:spPr>
          <a:xfrm>
            <a:off x="6479022" y="3993932"/>
            <a:ext cx="1372206" cy="228106"/>
          </a:xfrm>
          <a:prstGeom prst="rect">
            <a:avLst/>
          </a:prstGeom>
          <a:noFill/>
          <a:ln w="38100">
            <a:solidFill>
              <a:srgbClr val="9E00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7175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6EFCA2-D08B-4B40-9192-B0C5E238F645}"/>
              </a:ext>
            </a:extLst>
          </p:cNvPr>
          <p:cNvPicPr>
            <a:picLocks noChangeAspect="1"/>
          </p:cNvPicPr>
          <p:nvPr/>
        </p:nvPicPr>
        <p:blipFill>
          <a:blip r:embed="rId3"/>
          <a:stretch>
            <a:fillRect/>
          </a:stretch>
        </p:blipFill>
        <p:spPr>
          <a:xfrm>
            <a:off x="623594" y="3038150"/>
            <a:ext cx="8166538" cy="781700"/>
          </a:xfrm>
          <a:prstGeom prst="rect">
            <a:avLst/>
          </a:prstGeom>
        </p:spPr>
      </p:pic>
      <p:sp>
        <p:nvSpPr>
          <p:cNvPr id="6" name="TextBox 5"/>
          <p:cNvSpPr txBox="1"/>
          <p:nvPr/>
        </p:nvSpPr>
        <p:spPr>
          <a:xfrm>
            <a:off x="623594" y="788995"/>
            <a:ext cx="3375698"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1- Template Rules</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4" y="1301863"/>
            <a:ext cx="8290730" cy="2144241"/>
          </a:xfrm>
          <a:prstGeom prst="rect">
            <a:avLst/>
          </a:prstGeom>
          <a:noFill/>
        </p:spPr>
        <p:txBody>
          <a:bodyPr wrap="square" rtlCol="0">
            <a:spAutoFit/>
          </a:bodyPr>
          <a:lstStyle/>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r>
              <a:rPr lang="en-GB" sz="1100" dirty="0">
                <a:latin typeface="Arial" panose="020B0604020202020204" pitchFamily="34" charset="0"/>
                <a:cs typeface="Arial" panose="020B0604020202020204" pitchFamily="34" charset="0"/>
              </a:rPr>
              <a:t>When uploading an Address please ensure you complete the Default Address Field with Yes Or No as this is mandatory.</a:t>
            </a:r>
          </a:p>
          <a:p>
            <a:pPr marL="228600" indent="-228600">
              <a:lnSpc>
                <a:spcPts val="1800"/>
              </a:lnSpc>
              <a:spcAft>
                <a:spcPts val="600"/>
              </a:spcAft>
              <a:buFont typeface="+mj-lt"/>
              <a:buAutoNum type="arabicPeriod"/>
            </a:pPr>
            <a:endParaRPr lang="en-GB" sz="1100"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endParaRPr lang="en-GB" sz="1100"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12" name="Oval 11">
            <a:extLst>
              <a:ext uri="{FF2B5EF4-FFF2-40B4-BE49-F238E27FC236}">
                <a16:creationId xmlns:a16="http://schemas.microsoft.com/office/drawing/2014/main" id="{0090F17D-F15C-4934-81C6-8983FC666C42}"/>
              </a:ext>
            </a:extLst>
          </p:cNvPr>
          <p:cNvSpPr/>
          <p:nvPr/>
        </p:nvSpPr>
        <p:spPr>
          <a:xfrm>
            <a:off x="8433550" y="3247392"/>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Tree>
    <p:extLst>
      <p:ext uri="{BB962C8B-B14F-4D97-AF65-F5344CB8AC3E}">
        <p14:creationId xmlns:p14="http://schemas.microsoft.com/office/powerpoint/2010/main" val="268001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23594" y="788995"/>
            <a:ext cx="3375698"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1- Template Rules</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4" y="1228290"/>
            <a:ext cx="8290730" cy="3867790"/>
          </a:xfrm>
          <a:prstGeom prst="rect">
            <a:avLst/>
          </a:prstGeom>
          <a:noFill/>
        </p:spPr>
        <p:txBody>
          <a:bodyPr wrap="square" rtlCol="0">
            <a:spAutoFit/>
          </a:bodyPr>
          <a:lstStyle/>
          <a:p>
            <a:pPr>
              <a:lnSpc>
                <a:spcPts val="1800"/>
              </a:lnSpc>
              <a:spcAft>
                <a:spcPts val="600"/>
              </a:spcAft>
            </a:pPr>
            <a:endParaRPr lang="en-GB" sz="1100" dirty="0">
              <a:latin typeface="Arial" panose="020B0604020202020204" pitchFamily="34" charset="0"/>
              <a:cs typeface="Arial" panose="020B0604020202020204" pitchFamily="34" charset="0"/>
            </a:endParaRPr>
          </a:p>
          <a:p>
            <a:pPr marL="228600" indent="-228600">
              <a:lnSpc>
                <a:spcPts val="1800"/>
              </a:lnSpc>
              <a:spcAft>
                <a:spcPts val="600"/>
              </a:spcAft>
              <a:buFont typeface="+mj-lt"/>
              <a:buAutoNum type="arabicPeriod"/>
            </a:pPr>
            <a:endParaRPr lang="en-GB" sz="1100" b="1" dirty="0">
              <a:latin typeface="Arial" panose="020B0604020202020204" pitchFamily="34" charset="0"/>
              <a:cs typeface="Arial" panose="020B0604020202020204" pitchFamily="34" charset="0"/>
            </a:endParaRPr>
          </a:p>
          <a:p>
            <a:pPr>
              <a:lnSpc>
                <a:spcPct val="150000"/>
              </a:lnSpc>
            </a:pPr>
            <a:r>
              <a:rPr lang="en-GB" sz="1100" b="1" dirty="0">
                <a:latin typeface="Arial" panose="020B0604020202020204" pitchFamily="34" charset="0"/>
                <a:cs typeface="Arial" panose="020B0604020202020204" pitchFamily="34" charset="0"/>
              </a:rPr>
              <a:t>Tractivity will check for duplicates using the below rules. </a:t>
            </a:r>
          </a:p>
          <a:p>
            <a:pPr>
              <a:lnSpc>
                <a:spcPct val="150000"/>
              </a:lnSpc>
            </a:pPr>
            <a:endParaRPr lang="en-GB" sz="1100" b="1" dirty="0">
              <a:latin typeface="Arial" panose="020B0604020202020204" pitchFamily="34" charset="0"/>
              <a:cs typeface="Arial" panose="020B0604020202020204" pitchFamily="34" charset="0"/>
            </a:endParaRPr>
          </a:p>
          <a:p>
            <a:pPr>
              <a:lnSpc>
                <a:spcPct val="150000"/>
              </a:lnSpc>
            </a:pPr>
            <a:r>
              <a:rPr lang="en-GB" sz="1100" dirty="0">
                <a:latin typeface="Arial" panose="020B0604020202020204" pitchFamily="34" charset="0"/>
                <a:cs typeface="Arial" panose="020B0604020202020204" pitchFamily="34" charset="0"/>
              </a:rPr>
              <a:t>If a duplicate is found, no data from Tractivity will be removed. Only data provided by you will be changed.</a:t>
            </a:r>
          </a:p>
          <a:p>
            <a:pPr marL="171450" indent="-171450">
              <a:lnSpc>
                <a:spcPct val="150000"/>
              </a:lnSpc>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a:p>
            <a:pPr marL="171450" indent="-171450">
              <a:lnSpc>
                <a:spcPct val="150000"/>
              </a:lnSpc>
              <a:buFont typeface="Arial" panose="020B0604020202020204" pitchFamily="34" charset="0"/>
              <a:buChar char="•"/>
            </a:pPr>
            <a:r>
              <a:rPr lang="en-GB" sz="1100" dirty="0">
                <a:latin typeface="Arial" panose="020B0604020202020204" pitchFamily="34" charset="0"/>
                <a:cs typeface="Arial" panose="020B0604020202020204" pitchFamily="34" charset="0"/>
              </a:rPr>
              <a:t>Organisations – Check for existing Organisations with a matching Organisation Name.</a:t>
            </a:r>
          </a:p>
          <a:p>
            <a:pPr marL="171450" indent="-171450">
              <a:lnSpc>
                <a:spcPct val="150000"/>
              </a:lnSpc>
              <a:buFont typeface="Arial" panose="020B0604020202020204" pitchFamily="34" charset="0"/>
              <a:buChar char="•"/>
            </a:pPr>
            <a:r>
              <a:rPr lang="en-GB" sz="1100" dirty="0">
                <a:latin typeface="Arial" panose="020B0604020202020204" pitchFamily="34" charset="0"/>
                <a:cs typeface="Arial" panose="020B0604020202020204" pitchFamily="34" charset="0"/>
              </a:rPr>
              <a:t>Contacts – Check for existing Contacts with a matching Last Name and Email address. If Email address is not supplied then First Name and Last Name will be used instead.</a:t>
            </a:r>
          </a:p>
          <a:p>
            <a:pPr marL="171450" indent="-171450">
              <a:lnSpc>
                <a:spcPct val="150000"/>
              </a:lnSpc>
              <a:buFont typeface="Arial" panose="020B0604020202020204" pitchFamily="34" charset="0"/>
              <a:buChar char="•"/>
            </a:pPr>
            <a:r>
              <a:rPr lang="en-GB" sz="1100" dirty="0">
                <a:latin typeface="Arial" panose="020B0604020202020204" pitchFamily="34" charset="0"/>
                <a:cs typeface="Arial" panose="020B0604020202020204" pitchFamily="34" charset="0"/>
              </a:rPr>
              <a:t>Buildings – Check for existing Buildings with a matching Building Name / Number &amp; Road, Town and Postcode.</a:t>
            </a:r>
          </a:p>
          <a:p>
            <a:pPr marL="228600" indent="-228600">
              <a:lnSpc>
                <a:spcPts val="1800"/>
              </a:lnSpc>
              <a:spcAft>
                <a:spcPts val="600"/>
              </a:spcAft>
              <a:buFont typeface="+mj-lt"/>
              <a:buAutoNum type="arabicPeriod"/>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446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B994865-AB27-4A43-BD22-4AD96674144C}"/>
              </a:ext>
            </a:extLst>
          </p:cNvPr>
          <p:cNvPicPr>
            <a:picLocks noChangeAspect="1"/>
          </p:cNvPicPr>
          <p:nvPr/>
        </p:nvPicPr>
        <p:blipFill>
          <a:blip r:embed="rId3"/>
          <a:stretch>
            <a:fillRect/>
          </a:stretch>
        </p:blipFill>
        <p:spPr>
          <a:xfrm>
            <a:off x="1112905" y="3267929"/>
            <a:ext cx="6393770" cy="3450364"/>
          </a:xfrm>
          <a:prstGeom prst="rect">
            <a:avLst/>
          </a:prstGeom>
        </p:spPr>
      </p:pic>
      <p:sp>
        <p:nvSpPr>
          <p:cNvPr id="6" name="TextBox 5"/>
          <p:cNvSpPr txBox="1"/>
          <p:nvPr/>
        </p:nvSpPr>
        <p:spPr>
          <a:xfrm>
            <a:off x="623593" y="788995"/>
            <a:ext cx="7511413"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Import Stakeholders</a:t>
            </a:r>
          </a:p>
          <a:p>
            <a:r>
              <a:rPr lang="en-GB" sz="2000" b="1" dirty="0">
                <a:solidFill>
                  <a:srgbClr val="CC0033"/>
                </a:solidFill>
                <a:latin typeface="Arial" charset="0"/>
                <a:ea typeface="Arial" charset="0"/>
                <a:cs typeface="Arial" charset="0"/>
              </a:rPr>
              <a:t>Step 2- Upload and Validate your Template</a:t>
            </a:r>
            <a:br>
              <a:rPr lang="en-GB" sz="2000" b="1" dirty="0">
                <a:solidFill>
                  <a:srgbClr val="CC0033"/>
                </a:solidFill>
                <a:latin typeface="Arial" charset="0"/>
                <a:ea typeface="Arial" charset="0"/>
                <a:cs typeface="Arial" charset="0"/>
              </a:rPr>
            </a:br>
            <a:endParaRPr lang="en-GB" sz="2000" b="1" dirty="0">
              <a:solidFill>
                <a:srgbClr val="CC0033"/>
              </a:solidFill>
              <a:latin typeface="Arial" charset="0"/>
              <a:ea typeface="Arial" charset="0"/>
              <a:cs typeface="Arial" charset="0"/>
            </a:endParaRPr>
          </a:p>
        </p:txBody>
      </p:sp>
      <p:sp>
        <p:nvSpPr>
          <p:cNvPr id="9" name="TextBox 8"/>
          <p:cNvSpPr txBox="1"/>
          <p:nvPr/>
        </p:nvSpPr>
        <p:spPr>
          <a:xfrm>
            <a:off x="623593" y="1976828"/>
            <a:ext cx="7143551" cy="2182713"/>
          </a:xfrm>
          <a:prstGeom prst="rect">
            <a:avLst/>
          </a:prstGeom>
          <a:noFill/>
        </p:spPr>
        <p:txBody>
          <a:bodyPr wrap="square" rtlCol="0">
            <a:spAutoFit/>
          </a:bodyPr>
          <a:lstStyle/>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Do you run multiple projects from Tractivity? If so, would you like to check duplications across all your projects? </a:t>
            </a:r>
          </a:p>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If you select Yes, you can select which projects you would like to check for duplication</a:t>
            </a:r>
          </a:p>
          <a:p>
            <a:pPr marL="228600" indent="-228600">
              <a:lnSpc>
                <a:spcPct val="150000"/>
              </a:lnSpc>
              <a:buFont typeface="+mj-lt"/>
              <a:buAutoNum type="arabicPeriod"/>
            </a:pPr>
            <a:r>
              <a:rPr lang="en-GB" sz="1100" dirty="0">
                <a:latin typeface="Arial" panose="020B0604020202020204" pitchFamily="34" charset="0"/>
                <a:cs typeface="Arial" panose="020B0604020202020204" pitchFamily="34" charset="0"/>
              </a:rPr>
              <a:t>Choose File, Upload your template and Click </a:t>
            </a:r>
            <a:r>
              <a:rPr lang="en-GB" sz="1100" b="1" dirty="0">
                <a:latin typeface="Arial" panose="020B0604020202020204" pitchFamily="34" charset="0"/>
                <a:cs typeface="Arial" panose="020B0604020202020204" pitchFamily="34" charset="0"/>
              </a:rPr>
              <a:t>UPLOAD AND VALIDATE </a:t>
            </a:r>
          </a:p>
          <a:p>
            <a:pPr>
              <a:lnSpc>
                <a:spcPct val="150000"/>
              </a:lnSpc>
            </a:pPr>
            <a:endParaRPr lang="en-GB" sz="1100" dirty="0">
              <a:latin typeface="Arial" panose="020B0604020202020204" pitchFamily="34" charset="0"/>
              <a:cs typeface="Arial" panose="020B0604020202020204" pitchFamily="34" charset="0"/>
            </a:endParaRPr>
          </a:p>
          <a:p>
            <a:pPr>
              <a:lnSpc>
                <a:spcPts val="1800"/>
              </a:lnSpc>
              <a:spcAft>
                <a:spcPts val="600"/>
              </a:spcAft>
            </a:pPr>
            <a:endParaRPr lang="en-GB" sz="1100" dirty="0">
              <a:latin typeface="Arial" panose="020B0604020202020204" pitchFamily="34" charset="0"/>
              <a:cs typeface="Arial" panose="020B0604020202020204" pitchFamily="34" charset="0"/>
            </a:endParaRPr>
          </a:p>
          <a:p>
            <a:pPr>
              <a:lnSpc>
                <a:spcPts val="1800"/>
              </a:lnSpc>
              <a:spcAft>
                <a:spcPts val="600"/>
              </a:spcAft>
            </a:pPr>
            <a:r>
              <a:rPr lang="en-GB" sz="1100" dirty="0">
                <a:latin typeface="Arial" panose="020B0604020202020204" pitchFamily="34" charset="0"/>
                <a:cs typeface="Arial" panose="020B0604020202020204" pitchFamily="34" charset="0"/>
              </a:rPr>
              <a:t> </a:t>
            </a:r>
          </a:p>
          <a:p>
            <a:pPr>
              <a:lnSpc>
                <a:spcPts val="1800"/>
              </a:lnSpc>
              <a:spcAft>
                <a:spcPts val="600"/>
              </a:spcAft>
            </a:pPr>
            <a:endParaRPr lang="en-GB" sz="1100" dirty="0">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DF717447-BC79-4B5B-A67A-F8CF12371977}"/>
              </a:ext>
            </a:extLst>
          </p:cNvPr>
          <p:cNvSpPr/>
          <p:nvPr/>
        </p:nvSpPr>
        <p:spPr>
          <a:xfrm>
            <a:off x="6463469" y="528539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8" name="Oval 7">
            <a:extLst>
              <a:ext uri="{FF2B5EF4-FFF2-40B4-BE49-F238E27FC236}">
                <a16:creationId xmlns:a16="http://schemas.microsoft.com/office/drawing/2014/main" id="{5C00D4A3-A15C-4276-A27C-AC1C0958C4F8}"/>
              </a:ext>
            </a:extLst>
          </p:cNvPr>
          <p:cNvSpPr/>
          <p:nvPr/>
        </p:nvSpPr>
        <p:spPr>
          <a:xfrm>
            <a:off x="7218231" y="578988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10" name="Oval 9">
            <a:extLst>
              <a:ext uri="{FF2B5EF4-FFF2-40B4-BE49-F238E27FC236}">
                <a16:creationId xmlns:a16="http://schemas.microsoft.com/office/drawing/2014/main" id="{8104A6B9-5FC8-409D-B3C0-3D8A068069F4}"/>
              </a:ext>
            </a:extLst>
          </p:cNvPr>
          <p:cNvSpPr/>
          <p:nvPr/>
        </p:nvSpPr>
        <p:spPr>
          <a:xfrm>
            <a:off x="6463468" y="617877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3</a:t>
            </a:r>
          </a:p>
        </p:txBody>
      </p:sp>
    </p:spTree>
    <p:extLst>
      <p:ext uri="{BB962C8B-B14F-4D97-AF65-F5344CB8AC3E}">
        <p14:creationId xmlns:p14="http://schemas.microsoft.com/office/powerpoint/2010/main" val="282061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C00000"/>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R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E0026"/>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878</Words>
  <Application>Microsoft Office PowerPoint</Application>
  <PresentationFormat>On-screen Show (4:3)</PresentationFormat>
  <Paragraphs>143</Paragraphs>
  <Slides>15</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Montserrat</vt: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Brook</dc:creator>
  <cp:lastModifiedBy>Vicky Adamson</cp:lastModifiedBy>
  <cp:revision>401</cp:revision>
  <cp:lastPrinted>2019-03-26T08:41:20Z</cp:lastPrinted>
  <dcterms:created xsi:type="dcterms:W3CDTF">2013-03-06T09:34:12Z</dcterms:created>
  <dcterms:modified xsi:type="dcterms:W3CDTF">2020-06-15T13:13:02Z</dcterms:modified>
</cp:coreProperties>
</file>