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4"/>
  </p:notesMasterIdLst>
  <p:handoutMasterIdLst>
    <p:handoutMasterId r:id="rId25"/>
  </p:handoutMasterIdLst>
  <p:sldIdLst>
    <p:sldId id="280" r:id="rId3"/>
    <p:sldId id="381" r:id="rId4"/>
    <p:sldId id="404" r:id="rId5"/>
    <p:sldId id="400" r:id="rId6"/>
    <p:sldId id="407" r:id="rId7"/>
    <p:sldId id="408" r:id="rId8"/>
    <p:sldId id="409" r:id="rId9"/>
    <p:sldId id="401" r:id="rId10"/>
    <p:sldId id="350" r:id="rId11"/>
    <p:sldId id="386" r:id="rId12"/>
    <p:sldId id="351" r:id="rId13"/>
    <p:sldId id="410" r:id="rId14"/>
    <p:sldId id="398" r:id="rId15"/>
    <p:sldId id="411" r:id="rId16"/>
    <p:sldId id="412" r:id="rId17"/>
    <p:sldId id="413" r:id="rId18"/>
    <p:sldId id="356" r:id="rId19"/>
    <p:sldId id="370" r:id="rId20"/>
    <p:sldId id="399" r:id="rId21"/>
    <p:sldId id="394" r:id="rId22"/>
    <p:sldId id="380" r:id="rId23"/>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m Keep" initials="TK [6]" lastIdx="1" clrIdx="6"/>
  <p:cmAuthor id="1" name="Victoria Adamson" initials="VA" lastIdx="1" clrIdx="0"/>
  <p:cmAuthor id="8" name="Tom Keep" initials="TK [7]" lastIdx="1" clrIdx="7"/>
  <p:cmAuthor id="2" name="Tom Keep" initials="TK" lastIdx="1" clrIdx="1"/>
  <p:cmAuthor id="9" name="Tom Keep" initials="TK [8]" lastIdx="1" clrIdx="8"/>
  <p:cmAuthor id="3" name="Tom Keep" initials="TK [2]" lastIdx="1" clrIdx="2"/>
  <p:cmAuthor id="10" name="Tom Keep" initials="TK [9]" lastIdx="1" clrIdx="9"/>
  <p:cmAuthor id="4" name="Tom Keep" initials="TK [3]" lastIdx="1" clrIdx="3"/>
  <p:cmAuthor id="5" name="Tom Keep" initials="TK [4]" lastIdx="1" clrIdx="4"/>
  <p:cmAuthor id="6" name="Tom Keep" initials="TK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BC0034"/>
    <a:srgbClr val="9E002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91" d="100"/>
          <a:sy n="91" d="100"/>
        </p:scale>
        <p:origin x="1104" y="67"/>
      </p:cViewPr>
      <p:guideLst>
        <p:guide orient="horz" pos="2160"/>
        <p:guide pos="2880"/>
      </p:guideLst>
    </p:cSldViewPr>
  </p:slideViewPr>
  <p:notesTextViewPr>
    <p:cViewPr>
      <p:scale>
        <a:sx n="1" d="1"/>
        <a:sy n="1" d="1"/>
      </p:scale>
      <p:origin x="0" y="0"/>
    </p:cViewPr>
  </p:notesTextViewPr>
  <p:notesViewPr>
    <p:cSldViewPr snapToGrid="0">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1996" cy="494809"/>
          </a:xfrm>
          <a:prstGeom prst="rect">
            <a:avLst/>
          </a:prstGeom>
        </p:spPr>
        <p:txBody>
          <a:bodyPr vert="horz" lIns="90597" tIns="45299" rIns="90597" bIns="45299" rtlCol="0"/>
          <a:lstStyle>
            <a:lvl1pPr algn="l">
              <a:defRPr sz="1200"/>
            </a:lvl1pPr>
          </a:lstStyle>
          <a:p>
            <a:endParaRPr lang="en-GB" dirty="0"/>
          </a:p>
        </p:txBody>
      </p:sp>
      <p:sp>
        <p:nvSpPr>
          <p:cNvPr id="3" name="Date Placeholder 2"/>
          <p:cNvSpPr>
            <a:spLocks noGrp="1"/>
          </p:cNvSpPr>
          <p:nvPr>
            <p:ph type="dt" sz="quarter" idx="1"/>
          </p:nvPr>
        </p:nvSpPr>
        <p:spPr>
          <a:xfrm>
            <a:off x="3804736" y="2"/>
            <a:ext cx="2911996" cy="494809"/>
          </a:xfrm>
          <a:prstGeom prst="rect">
            <a:avLst/>
          </a:prstGeom>
        </p:spPr>
        <p:txBody>
          <a:bodyPr vert="horz" lIns="90597" tIns="45299" rIns="90597" bIns="45299" rtlCol="0"/>
          <a:lstStyle>
            <a:lvl1pPr algn="r">
              <a:defRPr sz="1200"/>
            </a:lvl1pPr>
          </a:lstStyle>
          <a:p>
            <a:fld id="{34E0D54A-0896-45E9-B46E-28C8D1E139D1}" type="datetimeFigureOut">
              <a:rPr lang="en-GB" smtClean="0"/>
              <a:pPr/>
              <a:t>25/03/2020</a:t>
            </a:fld>
            <a:endParaRPr lang="en-GB" dirty="0"/>
          </a:p>
        </p:txBody>
      </p:sp>
      <p:sp>
        <p:nvSpPr>
          <p:cNvPr id="4" name="Footer Placeholder 3"/>
          <p:cNvSpPr>
            <a:spLocks noGrp="1"/>
          </p:cNvSpPr>
          <p:nvPr>
            <p:ph type="ftr" sz="quarter" idx="2"/>
          </p:nvPr>
        </p:nvSpPr>
        <p:spPr>
          <a:xfrm>
            <a:off x="0" y="9360392"/>
            <a:ext cx="2911996" cy="494809"/>
          </a:xfrm>
          <a:prstGeom prst="rect">
            <a:avLst/>
          </a:prstGeom>
        </p:spPr>
        <p:txBody>
          <a:bodyPr vert="horz" lIns="90597" tIns="45299" rIns="90597" bIns="4529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04736" y="9360392"/>
            <a:ext cx="2911996" cy="494809"/>
          </a:xfrm>
          <a:prstGeom prst="rect">
            <a:avLst/>
          </a:prstGeom>
        </p:spPr>
        <p:txBody>
          <a:bodyPr vert="horz" lIns="90597" tIns="45299" rIns="90597" bIns="45299" rtlCol="0" anchor="b"/>
          <a:lstStyle>
            <a:lvl1pPr algn="r">
              <a:defRPr sz="1200"/>
            </a:lvl1pPr>
          </a:lstStyle>
          <a:p>
            <a:fld id="{2EC1E641-9DBA-4C45-8059-1B43E2644910}" type="slidenum">
              <a:rPr lang="en-GB" smtClean="0"/>
              <a:pPr/>
              <a:t>‹#›</a:t>
            </a:fld>
            <a:endParaRPr lang="en-GB" dirty="0"/>
          </a:p>
        </p:txBody>
      </p:sp>
    </p:spTree>
    <p:extLst>
      <p:ext uri="{BB962C8B-B14F-4D97-AF65-F5344CB8AC3E}">
        <p14:creationId xmlns:p14="http://schemas.microsoft.com/office/powerpoint/2010/main" val="293359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1996" cy="494809"/>
          </a:xfrm>
          <a:prstGeom prst="rect">
            <a:avLst/>
          </a:prstGeom>
        </p:spPr>
        <p:txBody>
          <a:bodyPr vert="horz" lIns="90597" tIns="45299" rIns="90597" bIns="45299" rtlCol="0"/>
          <a:lstStyle>
            <a:lvl1pPr algn="l">
              <a:defRPr sz="1200"/>
            </a:lvl1pPr>
          </a:lstStyle>
          <a:p>
            <a:endParaRPr lang="en-GB" dirty="0"/>
          </a:p>
        </p:txBody>
      </p:sp>
      <p:sp>
        <p:nvSpPr>
          <p:cNvPr id="3" name="Date Placeholder 2"/>
          <p:cNvSpPr>
            <a:spLocks noGrp="1"/>
          </p:cNvSpPr>
          <p:nvPr>
            <p:ph type="dt" idx="1"/>
          </p:nvPr>
        </p:nvSpPr>
        <p:spPr>
          <a:xfrm>
            <a:off x="3804736" y="2"/>
            <a:ext cx="2911996" cy="494809"/>
          </a:xfrm>
          <a:prstGeom prst="rect">
            <a:avLst/>
          </a:prstGeom>
        </p:spPr>
        <p:txBody>
          <a:bodyPr vert="horz" lIns="90597" tIns="45299" rIns="90597" bIns="45299" rtlCol="0"/>
          <a:lstStyle>
            <a:lvl1pPr algn="r">
              <a:defRPr sz="1200"/>
            </a:lvl1pPr>
          </a:lstStyle>
          <a:p>
            <a:fld id="{5815D6C9-A210-4C74-A856-AFAE81F8EF79}" type="datetimeFigureOut">
              <a:rPr lang="en-GB" smtClean="0"/>
              <a:t>25/03/2020</a:t>
            </a:fld>
            <a:endParaRPr lang="en-GB" dirty="0"/>
          </a:p>
        </p:txBody>
      </p:sp>
      <p:sp>
        <p:nvSpPr>
          <p:cNvPr id="4" name="Slide Image Placeholder 3"/>
          <p:cNvSpPr>
            <a:spLocks noGrp="1" noRot="1" noChangeAspect="1"/>
          </p:cNvSpPr>
          <p:nvPr>
            <p:ph type="sldImg" idx="2"/>
          </p:nvPr>
        </p:nvSpPr>
        <p:spPr>
          <a:xfrm>
            <a:off x="1141413" y="1230313"/>
            <a:ext cx="4435475" cy="3327400"/>
          </a:xfrm>
          <a:prstGeom prst="rect">
            <a:avLst/>
          </a:prstGeom>
          <a:noFill/>
          <a:ln w="12700">
            <a:solidFill>
              <a:prstClr val="black"/>
            </a:solidFill>
          </a:ln>
        </p:spPr>
        <p:txBody>
          <a:bodyPr vert="horz" lIns="90597" tIns="45299" rIns="90597" bIns="45299" rtlCol="0" anchor="ctr"/>
          <a:lstStyle/>
          <a:p>
            <a:endParaRPr lang="en-GB" dirty="0"/>
          </a:p>
        </p:txBody>
      </p:sp>
      <p:sp>
        <p:nvSpPr>
          <p:cNvPr id="5" name="Notes Placeholder 4"/>
          <p:cNvSpPr>
            <a:spLocks noGrp="1"/>
          </p:cNvSpPr>
          <p:nvPr>
            <p:ph type="body" sz="quarter" idx="3"/>
          </p:nvPr>
        </p:nvSpPr>
        <p:spPr>
          <a:xfrm>
            <a:off x="671518" y="4743232"/>
            <a:ext cx="5375267" cy="3879676"/>
          </a:xfrm>
          <a:prstGeom prst="rect">
            <a:avLst/>
          </a:prstGeom>
        </p:spPr>
        <p:txBody>
          <a:bodyPr vert="horz" lIns="90597" tIns="45299" rIns="90597" bIns="452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392"/>
            <a:ext cx="2911996" cy="494809"/>
          </a:xfrm>
          <a:prstGeom prst="rect">
            <a:avLst/>
          </a:prstGeom>
        </p:spPr>
        <p:txBody>
          <a:bodyPr vert="horz" lIns="90597" tIns="45299" rIns="90597" bIns="4529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4736" y="9360392"/>
            <a:ext cx="2911996" cy="494809"/>
          </a:xfrm>
          <a:prstGeom prst="rect">
            <a:avLst/>
          </a:prstGeom>
        </p:spPr>
        <p:txBody>
          <a:bodyPr vert="horz" lIns="90597" tIns="45299" rIns="90597" bIns="45299" rtlCol="0" anchor="b"/>
          <a:lstStyle>
            <a:lvl1pPr algn="r">
              <a:defRPr sz="1200"/>
            </a:lvl1pPr>
          </a:lstStyle>
          <a:p>
            <a:fld id="{F86784B0-7F2F-4226-98E0-FD3D3CEE8CBD}" type="slidenum">
              <a:rPr lang="en-GB" smtClean="0"/>
              <a:t>‹#›</a:t>
            </a:fld>
            <a:endParaRPr lang="en-GB" dirty="0"/>
          </a:p>
        </p:txBody>
      </p:sp>
    </p:spTree>
    <p:extLst>
      <p:ext uri="{BB962C8B-B14F-4D97-AF65-F5344CB8AC3E}">
        <p14:creationId xmlns:p14="http://schemas.microsoft.com/office/powerpoint/2010/main" val="222433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a:t>
            </a:fld>
            <a:endParaRPr lang="en-GB" dirty="0"/>
          </a:p>
        </p:txBody>
      </p:sp>
    </p:spTree>
    <p:extLst>
      <p:ext uri="{BB962C8B-B14F-4D97-AF65-F5344CB8AC3E}">
        <p14:creationId xmlns:p14="http://schemas.microsoft.com/office/powerpoint/2010/main" val="372681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15</a:t>
            </a:fld>
            <a:endParaRPr lang="en-GB" dirty="0"/>
          </a:p>
        </p:txBody>
      </p:sp>
    </p:spTree>
    <p:extLst>
      <p:ext uri="{BB962C8B-B14F-4D97-AF65-F5344CB8AC3E}">
        <p14:creationId xmlns:p14="http://schemas.microsoft.com/office/powerpoint/2010/main" val="93727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16</a:t>
            </a:fld>
            <a:endParaRPr lang="en-GB" dirty="0"/>
          </a:p>
        </p:txBody>
      </p:sp>
    </p:spTree>
    <p:extLst>
      <p:ext uri="{BB962C8B-B14F-4D97-AF65-F5344CB8AC3E}">
        <p14:creationId xmlns:p14="http://schemas.microsoft.com/office/powerpoint/2010/main" val="342703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17</a:t>
            </a:fld>
            <a:endParaRPr lang="en-GB" dirty="0"/>
          </a:p>
        </p:txBody>
      </p:sp>
    </p:spTree>
    <p:extLst>
      <p:ext uri="{BB962C8B-B14F-4D97-AF65-F5344CB8AC3E}">
        <p14:creationId xmlns:p14="http://schemas.microsoft.com/office/powerpoint/2010/main" val="383341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20</a:t>
            </a:fld>
            <a:endParaRPr lang="en-GB" dirty="0"/>
          </a:p>
        </p:txBody>
      </p:sp>
    </p:spTree>
    <p:extLst>
      <p:ext uri="{BB962C8B-B14F-4D97-AF65-F5344CB8AC3E}">
        <p14:creationId xmlns:p14="http://schemas.microsoft.com/office/powerpoint/2010/main" val="57120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21</a:t>
            </a:fld>
            <a:endParaRPr lang="en-GB" dirty="0"/>
          </a:p>
        </p:txBody>
      </p:sp>
    </p:spTree>
    <p:extLst>
      <p:ext uri="{BB962C8B-B14F-4D97-AF65-F5344CB8AC3E}">
        <p14:creationId xmlns:p14="http://schemas.microsoft.com/office/powerpoint/2010/main" val="124482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5</a:t>
            </a:fld>
            <a:endParaRPr lang="en-GB" dirty="0"/>
          </a:p>
        </p:txBody>
      </p:sp>
    </p:spTree>
    <p:extLst>
      <p:ext uri="{BB962C8B-B14F-4D97-AF65-F5344CB8AC3E}">
        <p14:creationId xmlns:p14="http://schemas.microsoft.com/office/powerpoint/2010/main" val="269118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6</a:t>
            </a:fld>
            <a:endParaRPr lang="en-GB" dirty="0"/>
          </a:p>
        </p:txBody>
      </p:sp>
    </p:spTree>
    <p:extLst>
      <p:ext uri="{BB962C8B-B14F-4D97-AF65-F5344CB8AC3E}">
        <p14:creationId xmlns:p14="http://schemas.microsoft.com/office/powerpoint/2010/main" val="376010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7</a:t>
            </a:fld>
            <a:endParaRPr lang="en-GB" dirty="0"/>
          </a:p>
        </p:txBody>
      </p:sp>
    </p:spTree>
    <p:extLst>
      <p:ext uri="{BB962C8B-B14F-4D97-AF65-F5344CB8AC3E}">
        <p14:creationId xmlns:p14="http://schemas.microsoft.com/office/powerpoint/2010/main" val="243581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8</a:t>
            </a:fld>
            <a:endParaRPr lang="en-GB" dirty="0"/>
          </a:p>
        </p:txBody>
      </p:sp>
    </p:spTree>
    <p:extLst>
      <p:ext uri="{BB962C8B-B14F-4D97-AF65-F5344CB8AC3E}">
        <p14:creationId xmlns:p14="http://schemas.microsoft.com/office/powerpoint/2010/main" val="126005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9</a:t>
            </a:fld>
            <a:endParaRPr lang="en-GB" dirty="0"/>
          </a:p>
        </p:txBody>
      </p:sp>
    </p:spTree>
    <p:extLst>
      <p:ext uri="{BB962C8B-B14F-4D97-AF65-F5344CB8AC3E}">
        <p14:creationId xmlns:p14="http://schemas.microsoft.com/office/powerpoint/2010/main" val="118546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10</a:t>
            </a:fld>
            <a:endParaRPr lang="en-GB" dirty="0"/>
          </a:p>
        </p:txBody>
      </p:sp>
    </p:spTree>
    <p:extLst>
      <p:ext uri="{BB962C8B-B14F-4D97-AF65-F5344CB8AC3E}">
        <p14:creationId xmlns:p14="http://schemas.microsoft.com/office/powerpoint/2010/main" val="54585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11</a:t>
            </a:fld>
            <a:endParaRPr lang="en-GB" dirty="0"/>
          </a:p>
        </p:txBody>
      </p:sp>
    </p:spTree>
    <p:extLst>
      <p:ext uri="{BB962C8B-B14F-4D97-AF65-F5344CB8AC3E}">
        <p14:creationId xmlns:p14="http://schemas.microsoft.com/office/powerpoint/2010/main" val="2863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12</a:t>
            </a:fld>
            <a:endParaRPr lang="en-GB" dirty="0"/>
          </a:p>
        </p:txBody>
      </p:sp>
    </p:spTree>
    <p:extLst>
      <p:ext uri="{BB962C8B-B14F-4D97-AF65-F5344CB8AC3E}">
        <p14:creationId xmlns:p14="http://schemas.microsoft.com/office/powerpoint/2010/main" val="191939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7144"/>
            <a:ext cx="5176299" cy="6865144"/>
          </a:xfrm>
          <a:custGeom>
            <a:avLst/>
            <a:gdLst>
              <a:gd name="connsiteX0" fmla="*/ 0 w 7379494"/>
              <a:gd name="connsiteY0" fmla="*/ 0 h 6858000"/>
              <a:gd name="connsiteX1" fmla="*/ 7379494 w 7379494"/>
              <a:gd name="connsiteY1" fmla="*/ 0 h 6858000"/>
              <a:gd name="connsiteX2" fmla="*/ 7379494 w 7379494"/>
              <a:gd name="connsiteY2" fmla="*/ 6858000 h 6858000"/>
              <a:gd name="connsiteX3" fmla="*/ 0 w 7379494"/>
              <a:gd name="connsiteY3" fmla="*/ 6858000 h 6858000"/>
              <a:gd name="connsiteX4" fmla="*/ 0 w 7379494"/>
              <a:gd name="connsiteY4" fmla="*/ 0 h 6858000"/>
              <a:gd name="connsiteX0" fmla="*/ 0 w 7379494"/>
              <a:gd name="connsiteY0" fmla="*/ 7144 h 6865144"/>
              <a:gd name="connsiteX1" fmla="*/ 5293519 w 7379494"/>
              <a:gd name="connsiteY1" fmla="*/ 0 h 6865144"/>
              <a:gd name="connsiteX2" fmla="*/ 7379494 w 7379494"/>
              <a:gd name="connsiteY2" fmla="*/ 6865144 h 6865144"/>
              <a:gd name="connsiteX3" fmla="*/ 0 w 7379494"/>
              <a:gd name="connsiteY3" fmla="*/ 6865144 h 6865144"/>
              <a:gd name="connsiteX4" fmla="*/ 0 w 7379494"/>
              <a:gd name="connsiteY4" fmla="*/ 7144 h 6865144"/>
              <a:gd name="connsiteX0" fmla="*/ 0 w 6736556"/>
              <a:gd name="connsiteY0" fmla="*/ 7144 h 6865144"/>
              <a:gd name="connsiteX1" fmla="*/ 5293519 w 6736556"/>
              <a:gd name="connsiteY1" fmla="*/ 0 h 6865144"/>
              <a:gd name="connsiteX2" fmla="*/ 6736556 w 6736556"/>
              <a:gd name="connsiteY2" fmla="*/ 6858001 h 6865144"/>
              <a:gd name="connsiteX3" fmla="*/ 0 w 6736556"/>
              <a:gd name="connsiteY3" fmla="*/ 6865144 h 6865144"/>
              <a:gd name="connsiteX4" fmla="*/ 0 w 6736556"/>
              <a:gd name="connsiteY4" fmla="*/ 7144 h 686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556" h="6865144">
                <a:moveTo>
                  <a:pt x="0" y="7144"/>
                </a:moveTo>
                <a:lnTo>
                  <a:pt x="5293519" y="0"/>
                </a:lnTo>
                <a:lnTo>
                  <a:pt x="6736556" y="6858001"/>
                </a:lnTo>
                <a:lnTo>
                  <a:pt x="0" y="6865144"/>
                </a:lnTo>
                <a:lnTo>
                  <a:pt x="0" y="7144"/>
                </a:lnTo>
                <a:close/>
              </a:path>
            </a:pathLst>
          </a:custGeom>
          <a:solidFill>
            <a:srgbClr val="EFEF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41989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1803855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3580100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17463301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37378952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36541357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7341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394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5127593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5202426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10384489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8245414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27987561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25/03/2020</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588263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5E06D-71D6-4057-BED8-19F1FD7B1F8F}" type="datetimeFigureOut">
              <a:rPr lang="en-GB" smtClean="0"/>
              <a:pPr/>
              <a:t>25/03/2020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41829-CB43-4065-B8C5-53486559E47A}" type="slidenum">
              <a:rPr lang="en-GB" smtClean="0"/>
              <a:pPr/>
              <a:t>‹#›</a:t>
            </a:fld>
            <a:endParaRPr lang="en-GB" dirty="0"/>
          </a:p>
        </p:txBody>
      </p:sp>
    </p:spTree>
    <p:extLst>
      <p:ext uri="{BB962C8B-B14F-4D97-AF65-F5344CB8AC3E}">
        <p14:creationId xmlns:p14="http://schemas.microsoft.com/office/powerpoint/2010/main" val="362811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476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hyperlink" Target="http://www.tractivity.co.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p:cNvSpPr/>
          <p:nvPr/>
        </p:nvSpPr>
        <p:spPr>
          <a:xfrm>
            <a:off x="0" y="0"/>
            <a:ext cx="5176299" cy="6865144"/>
          </a:xfrm>
          <a:custGeom>
            <a:avLst/>
            <a:gdLst>
              <a:gd name="connsiteX0" fmla="*/ 0 w 7379494"/>
              <a:gd name="connsiteY0" fmla="*/ 0 h 6858000"/>
              <a:gd name="connsiteX1" fmla="*/ 7379494 w 7379494"/>
              <a:gd name="connsiteY1" fmla="*/ 0 h 6858000"/>
              <a:gd name="connsiteX2" fmla="*/ 7379494 w 7379494"/>
              <a:gd name="connsiteY2" fmla="*/ 6858000 h 6858000"/>
              <a:gd name="connsiteX3" fmla="*/ 0 w 7379494"/>
              <a:gd name="connsiteY3" fmla="*/ 6858000 h 6858000"/>
              <a:gd name="connsiteX4" fmla="*/ 0 w 7379494"/>
              <a:gd name="connsiteY4" fmla="*/ 0 h 6858000"/>
              <a:gd name="connsiteX0" fmla="*/ 0 w 7379494"/>
              <a:gd name="connsiteY0" fmla="*/ 7144 h 6865144"/>
              <a:gd name="connsiteX1" fmla="*/ 5293519 w 7379494"/>
              <a:gd name="connsiteY1" fmla="*/ 0 h 6865144"/>
              <a:gd name="connsiteX2" fmla="*/ 7379494 w 7379494"/>
              <a:gd name="connsiteY2" fmla="*/ 6865144 h 6865144"/>
              <a:gd name="connsiteX3" fmla="*/ 0 w 7379494"/>
              <a:gd name="connsiteY3" fmla="*/ 6865144 h 6865144"/>
              <a:gd name="connsiteX4" fmla="*/ 0 w 7379494"/>
              <a:gd name="connsiteY4" fmla="*/ 7144 h 6865144"/>
              <a:gd name="connsiteX0" fmla="*/ 0 w 6736556"/>
              <a:gd name="connsiteY0" fmla="*/ 7144 h 6865144"/>
              <a:gd name="connsiteX1" fmla="*/ 5293519 w 6736556"/>
              <a:gd name="connsiteY1" fmla="*/ 0 h 6865144"/>
              <a:gd name="connsiteX2" fmla="*/ 6736556 w 6736556"/>
              <a:gd name="connsiteY2" fmla="*/ 6858001 h 6865144"/>
              <a:gd name="connsiteX3" fmla="*/ 0 w 6736556"/>
              <a:gd name="connsiteY3" fmla="*/ 6865144 h 6865144"/>
              <a:gd name="connsiteX4" fmla="*/ 0 w 6736556"/>
              <a:gd name="connsiteY4" fmla="*/ 7144 h 686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556" h="6865144">
                <a:moveTo>
                  <a:pt x="0" y="7144"/>
                </a:moveTo>
                <a:lnTo>
                  <a:pt x="5293519" y="0"/>
                </a:lnTo>
                <a:lnTo>
                  <a:pt x="6736556" y="6858001"/>
                </a:lnTo>
                <a:lnTo>
                  <a:pt x="0" y="6865144"/>
                </a:lnTo>
                <a:lnTo>
                  <a:pt x="0" y="7144"/>
                </a:lnTo>
                <a:close/>
              </a:path>
            </a:pathLst>
          </a:custGeom>
          <a:solidFill>
            <a:srgbClr val="EFEF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Image result for taunton and deane logo"/>
          <p:cNvSpPr>
            <a:spLocks noChangeAspect="1" noChangeArrowheads="1"/>
          </p:cNvSpPr>
          <p:nvPr/>
        </p:nvSpPr>
        <p:spPr bwMode="auto">
          <a:xfrm>
            <a:off x="4534709" y="3391709"/>
            <a:ext cx="74582" cy="74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64" y="1620807"/>
            <a:ext cx="3256675" cy="113169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31" y="2581235"/>
            <a:ext cx="6656832" cy="1072896"/>
          </a:xfrm>
          <a:prstGeom prst="rect">
            <a:avLst/>
          </a:prstGeom>
        </p:spPr>
      </p:pic>
    </p:spTree>
    <p:extLst>
      <p:ext uri="{BB962C8B-B14F-4D97-AF65-F5344CB8AC3E}">
        <p14:creationId xmlns:p14="http://schemas.microsoft.com/office/powerpoint/2010/main" val="10897428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ECDF6-E6EB-43B3-9BC0-363F784F0CD2}"/>
              </a:ext>
            </a:extLst>
          </p:cNvPr>
          <p:cNvPicPr>
            <a:picLocks noChangeAspect="1"/>
          </p:cNvPicPr>
          <p:nvPr/>
        </p:nvPicPr>
        <p:blipFill>
          <a:blip r:embed="rId3"/>
          <a:stretch>
            <a:fillRect/>
          </a:stretch>
        </p:blipFill>
        <p:spPr>
          <a:xfrm>
            <a:off x="4243386" y="1584022"/>
            <a:ext cx="5919946" cy="2995464"/>
          </a:xfrm>
          <a:prstGeom prst="rect">
            <a:avLst/>
          </a:prstGeom>
          <a:effectLst>
            <a:outerShdw blurRad="50800" dist="50800" dir="5400000" algn="ctr" rotWithShape="0">
              <a:schemeClr val="tx1">
                <a:alpha val="50000"/>
              </a:schemeClr>
            </a:outerShdw>
          </a:effectLst>
        </p:spPr>
      </p:pic>
      <p:sp>
        <p:nvSpPr>
          <p:cNvPr id="6" name="TextBox 5"/>
          <p:cNvSpPr txBox="1"/>
          <p:nvPr/>
        </p:nvSpPr>
        <p:spPr>
          <a:xfrm>
            <a:off x="607218"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GDPR Subscription Preferences </a:t>
            </a:r>
          </a:p>
        </p:txBody>
      </p:sp>
      <p:sp>
        <p:nvSpPr>
          <p:cNvPr id="9" name="TextBox 8"/>
          <p:cNvSpPr txBox="1"/>
          <p:nvPr/>
        </p:nvSpPr>
        <p:spPr>
          <a:xfrm>
            <a:off x="607218" y="1445980"/>
            <a:ext cx="2755414" cy="4991175"/>
          </a:xfrm>
          <a:prstGeom prst="rect">
            <a:avLst/>
          </a:prstGeom>
          <a:noFill/>
        </p:spPr>
        <p:txBody>
          <a:bodyPr wrap="square" rtlCol="0">
            <a:spAutoFit/>
          </a:bodyPr>
          <a:lstStyle/>
          <a:p>
            <a:pPr marL="8550">
              <a:lnSpc>
                <a:spcPts val="1800"/>
              </a:lnSpc>
              <a:spcAft>
                <a:spcPts val="600"/>
              </a:spcAft>
            </a:pPr>
            <a:r>
              <a:rPr lang="en-GB" sz="1100" b="1" dirty="0">
                <a:latin typeface="Arial" charset="0"/>
                <a:ea typeface="Arial" charset="0"/>
                <a:cs typeface="Arial" charset="0"/>
              </a:rPr>
              <a:t>Subscription Preferences</a:t>
            </a:r>
            <a:r>
              <a:rPr lang="en-GB" sz="1100" dirty="0">
                <a:latin typeface="Arial" charset="0"/>
                <a:ea typeface="Arial" charset="0"/>
                <a:cs typeface="Arial" charset="0"/>
              </a:rPr>
              <a:t>, this this part of the system allows you to update, record and track marketing preferences. Amending marketing preferences, creates an auditable trail, including how the consent was obtained and the date. You can update this information in three ways; </a:t>
            </a:r>
          </a:p>
          <a:p>
            <a:pPr marL="237150" indent="-228600">
              <a:lnSpc>
                <a:spcPts val="1800"/>
              </a:lnSpc>
              <a:spcAft>
                <a:spcPts val="600"/>
              </a:spcAft>
              <a:buAutoNum type="arabicPeriod"/>
            </a:pPr>
            <a:r>
              <a:rPr lang="en-GB" sz="1100" dirty="0">
                <a:latin typeface="Arial" charset="0"/>
                <a:ea typeface="Arial" charset="0"/>
                <a:cs typeface="Arial" charset="0"/>
              </a:rPr>
              <a:t>Manually via this screen. </a:t>
            </a:r>
          </a:p>
          <a:p>
            <a:pPr marL="237150" indent="-228600">
              <a:lnSpc>
                <a:spcPts val="1800"/>
              </a:lnSpc>
              <a:spcAft>
                <a:spcPts val="600"/>
              </a:spcAft>
              <a:buAutoNum type="arabicPeriod"/>
            </a:pPr>
            <a:r>
              <a:rPr lang="en-GB" sz="1100" dirty="0">
                <a:latin typeface="Arial" charset="0"/>
                <a:ea typeface="Arial" charset="0"/>
                <a:cs typeface="Arial" charset="0"/>
              </a:rPr>
              <a:t>Clients who're stakeholder have a legitim interest make this part of this system automated – to arrange this change; please speak with your superuser. </a:t>
            </a:r>
          </a:p>
          <a:p>
            <a:pPr marL="237150" indent="-228600">
              <a:lnSpc>
                <a:spcPts val="1800"/>
              </a:lnSpc>
              <a:spcAft>
                <a:spcPts val="600"/>
              </a:spcAft>
              <a:buAutoNum type="arabicPeriod"/>
            </a:pPr>
            <a:r>
              <a:rPr lang="en-GB" sz="1100" dirty="0">
                <a:latin typeface="Arial" charset="0"/>
                <a:ea typeface="Arial" charset="0"/>
                <a:cs typeface="Arial" charset="0"/>
              </a:rPr>
              <a:t>Once you have added your Organisation, on the next screen, you will have an option to send an email to your Organisation to obtain consent. </a:t>
            </a:r>
          </a:p>
          <a:p>
            <a:pPr marL="8550">
              <a:lnSpc>
                <a:spcPts val="1800"/>
              </a:lnSpc>
              <a:spcAft>
                <a:spcPts val="600"/>
              </a:spcAft>
            </a:pPr>
            <a:endParaRPr lang="en-GB" sz="1100" dirty="0">
              <a:latin typeface="Arial" charset="0"/>
              <a:ea typeface="Arial" charset="0"/>
              <a:cs typeface="Arial" charset="0"/>
            </a:endParaRPr>
          </a:p>
        </p:txBody>
      </p:sp>
      <p:sp>
        <p:nvSpPr>
          <p:cNvPr id="4" name="Rectangle 3">
            <a:extLst>
              <a:ext uri="{FF2B5EF4-FFF2-40B4-BE49-F238E27FC236}">
                <a16:creationId xmlns:a16="http://schemas.microsoft.com/office/drawing/2014/main" id="{8A9BB0A2-44C2-E14B-BF41-F018287E1D16}"/>
              </a:ext>
            </a:extLst>
          </p:cNvPr>
          <p:cNvSpPr/>
          <p:nvPr/>
        </p:nvSpPr>
        <p:spPr>
          <a:xfrm>
            <a:off x="4243386" y="2441157"/>
            <a:ext cx="5919946" cy="1412398"/>
          </a:xfrm>
          <a:prstGeom prst="rect">
            <a:avLst/>
          </a:prstGeom>
          <a:noFill/>
          <a:ln w="38100">
            <a:solidFill>
              <a:srgbClr val="CC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FBE64D1-6F2A-43E2-8416-8CDD5A52E233}"/>
              </a:ext>
            </a:extLst>
          </p:cNvPr>
          <p:cNvSpPr/>
          <p:nvPr/>
        </p:nvSpPr>
        <p:spPr>
          <a:xfrm>
            <a:off x="3813778" y="2539578"/>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127821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54D8D-5799-477C-9175-2E86358937EE}"/>
              </a:ext>
            </a:extLst>
          </p:cNvPr>
          <p:cNvPicPr>
            <a:picLocks noChangeAspect="1"/>
          </p:cNvPicPr>
          <p:nvPr/>
        </p:nvPicPr>
        <p:blipFill>
          <a:blip r:embed="rId3"/>
          <a:stretch>
            <a:fillRect/>
          </a:stretch>
        </p:blipFill>
        <p:spPr>
          <a:xfrm>
            <a:off x="4572000" y="266052"/>
            <a:ext cx="3869642" cy="65576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10" name="TextBox 9"/>
          <p:cNvSpPr txBox="1"/>
          <p:nvPr/>
        </p:nvSpPr>
        <p:spPr>
          <a:xfrm>
            <a:off x="607219" y="1373499"/>
            <a:ext cx="2831306" cy="4298677"/>
          </a:xfrm>
          <a:prstGeom prst="rect">
            <a:avLst/>
          </a:prstGeom>
          <a:noFill/>
        </p:spPr>
        <p:txBody>
          <a:bodyPr wrap="square" rtlCol="0">
            <a:spAutoFit/>
          </a:bodyPr>
          <a:lstStyle/>
          <a:p>
            <a:pPr lvl="0">
              <a:lnSpc>
                <a:spcPts val="1800"/>
              </a:lnSpc>
              <a:spcAft>
                <a:spcPts val="600"/>
              </a:spcAft>
            </a:pPr>
            <a:r>
              <a:rPr lang="en-GB" sz="1100" dirty="0">
                <a:latin typeface="Arial" charset="0"/>
                <a:cs typeface="Arial" charset="0"/>
              </a:rPr>
              <a:t>Once an organisation has been added to Tractivity, you will be taken to the </a:t>
            </a:r>
            <a:r>
              <a:rPr lang="en-GB" sz="1100" b="1" dirty="0">
                <a:latin typeface="Arial" charset="0"/>
                <a:cs typeface="Arial" charset="0"/>
              </a:rPr>
              <a:t>View Organisation</a:t>
            </a:r>
            <a:r>
              <a:rPr lang="en-GB" sz="1100" dirty="0">
                <a:latin typeface="Arial" charset="0"/>
                <a:cs typeface="Arial" charset="0"/>
              </a:rPr>
              <a:t>. </a:t>
            </a:r>
          </a:p>
          <a:p>
            <a:pPr marL="228600" indent="-228600">
              <a:lnSpc>
                <a:spcPts val="1800"/>
              </a:lnSpc>
              <a:spcAft>
                <a:spcPts val="600"/>
              </a:spcAft>
              <a:buFont typeface="+mj-lt"/>
              <a:buAutoNum type="arabicPeriod"/>
            </a:pPr>
            <a:r>
              <a:rPr lang="en-GB" sz="1100" b="1" dirty="0">
                <a:latin typeface="Arial" charset="0"/>
                <a:cs typeface="Arial" charset="0"/>
              </a:rPr>
              <a:t>View</a:t>
            </a:r>
            <a:r>
              <a:rPr lang="en-GB" sz="1100" dirty="0">
                <a:latin typeface="Arial" charset="0"/>
                <a:cs typeface="Arial" charset="0"/>
              </a:rPr>
              <a:t> </a:t>
            </a:r>
            <a:r>
              <a:rPr lang="en-GB" sz="1100" b="1" dirty="0">
                <a:latin typeface="Arial" charset="0"/>
                <a:cs typeface="Arial" charset="0"/>
              </a:rPr>
              <a:t>and Edit </a:t>
            </a:r>
            <a:r>
              <a:rPr lang="en-GB" sz="1100" dirty="0">
                <a:latin typeface="Arial" charset="0"/>
                <a:cs typeface="Arial" charset="0"/>
              </a:rPr>
              <a:t>the information you have added, using the quick edit button. </a:t>
            </a:r>
          </a:p>
          <a:p>
            <a:pPr marL="228600" indent="-228600">
              <a:lnSpc>
                <a:spcPts val="1800"/>
              </a:lnSpc>
              <a:spcAft>
                <a:spcPts val="600"/>
              </a:spcAft>
              <a:buFont typeface="+mj-lt"/>
              <a:buAutoNum type="arabicPeriod"/>
            </a:pPr>
            <a:r>
              <a:rPr lang="en-GB" sz="1100" b="1" dirty="0">
                <a:latin typeface="Arial" charset="0"/>
                <a:cs typeface="Arial" charset="0"/>
              </a:rPr>
              <a:t>Half-way navigation bar</a:t>
            </a:r>
            <a:r>
              <a:rPr lang="en-GB" sz="1100" dirty="0">
                <a:latin typeface="Arial" charset="0"/>
                <a:cs typeface="Arial" charset="0"/>
              </a:rPr>
              <a:t>, will start to build and hold any information you add that relates to this Organisation, including contacts, activities &amp; issues. </a:t>
            </a:r>
          </a:p>
          <a:p>
            <a:pPr marL="228600" indent="-228600">
              <a:lnSpc>
                <a:spcPts val="1800"/>
              </a:lnSpc>
              <a:spcAft>
                <a:spcPts val="600"/>
              </a:spcAft>
              <a:buFont typeface="+mj-lt"/>
              <a:buAutoNum type="arabicPeriod"/>
            </a:pPr>
            <a:r>
              <a:rPr lang="en-GB" sz="1100" b="1" dirty="0">
                <a:latin typeface="Arial" charset="0"/>
                <a:cs typeface="Arial" charset="0"/>
              </a:rPr>
              <a:t>Send Update Request Email – </a:t>
            </a:r>
            <a:r>
              <a:rPr lang="en-GB" sz="1100" dirty="0">
                <a:latin typeface="Arial" charset="0"/>
                <a:cs typeface="Arial" charset="0"/>
              </a:rPr>
              <a:t>if you have a valid email and email contact permitted selected. Selecting this, will send an automated email to your organisation asking them for GDPR consent. </a:t>
            </a:r>
            <a:endParaRPr lang="en-GB" sz="1100" b="1" dirty="0">
              <a:latin typeface="Arial" charset="0"/>
              <a:cs typeface="Arial" charset="0"/>
            </a:endParaRPr>
          </a:p>
          <a:p>
            <a:pPr>
              <a:lnSpc>
                <a:spcPts val="1800"/>
              </a:lnSpc>
              <a:spcAft>
                <a:spcPts val="600"/>
              </a:spcAft>
            </a:pPr>
            <a:endParaRPr lang="en-GB" sz="1100" dirty="0">
              <a:latin typeface="Arial" charset="0"/>
              <a:cs typeface="Arial" charset="0"/>
            </a:endParaRPr>
          </a:p>
        </p:txBody>
      </p:sp>
      <p:sp>
        <p:nvSpPr>
          <p:cNvPr id="11" name="TextBox 10"/>
          <p:cNvSpPr txBox="1"/>
          <p:nvPr/>
        </p:nvSpPr>
        <p:spPr>
          <a:xfrm>
            <a:off x="619865" y="706979"/>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View Organisation Screen </a:t>
            </a:r>
          </a:p>
        </p:txBody>
      </p:sp>
      <p:sp>
        <p:nvSpPr>
          <p:cNvPr id="14" name="Oval 13">
            <a:extLst>
              <a:ext uri="{FF2B5EF4-FFF2-40B4-BE49-F238E27FC236}">
                <a16:creationId xmlns:a16="http://schemas.microsoft.com/office/drawing/2014/main" id="{ED7B9847-B55C-482E-8646-B3C5BDC96156}"/>
              </a:ext>
            </a:extLst>
          </p:cNvPr>
          <p:cNvSpPr/>
          <p:nvPr/>
        </p:nvSpPr>
        <p:spPr>
          <a:xfrm>
            <a:off x="4256033" y="1070474"/>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5" name="Oval 14">
            <a:extLst>
              <a:ext uri="{FF2B5EF4-FFF2-40B4-BE49-F238E27FC236}">
                <a16:creationId xmlns:a16="http://schemas.microsoft.com/office/drawing/2014/main" id="{4CB5BAF3-B34A-4818-8D55-20A02E779D87}"/>
              </a:ext>
            </a:extLst>
          </p:cNvPr>
          <p:cNvSpPr/>
          <p:nvPr/>
        </p:nvSpPr>
        <p:spPr>
          <a:xfrm>
            <a:off x="4880262" y="354488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6" name="Oval 15">
            <a:extLst>
              <a:ext uri="{FF2B5EF4-FFF2-40B4-BE49-F238E27FC236}">
                <a16:creationId xmlns:a16="http://schemas.microsoft.com/office/drawing/2014/main" id="{A1F1BAA1-77E2-4BAA-88B2-C23039DC2C89}"/>
              </a:ext>
            </a:extLst>
          </p:cNvPr>
          <p:cNvSpPr/>
          <p:nvPr/>
        </p:nvSpPr>
        <p:spPr>
          <a:xfrm>
            <a:off x="7087635" y="5212759"/>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Tree>
    <p:extLst>
      <p:ext uri="{BB962C8B-B14F-4D97-AF65-F5344CB8AC3E}">
        <p14:creationId xmlns:p14="http://schemas.microsoft.com/office/powerpoint/2010/main" val="37689337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F4BB0-08F1-4559-B1AE-7C096F5B8072}"/>
              </a:ext>
            </a:extLst>
          </p:cNvPr>
          <p:cNvPicPr>
            <a:picLocks noChangeAspect="1"/>
          </p:cNvPicPr>
          <p:nvPr/>
        </p:nvPicPr>
        <p:blipFill>
          <a:blip r:embed="rId3"/>
          <a:stretch>
            <a:fillRect/>
          </a:stretch>
        </p:blipFill>
        <p:spPr>
          <a:xfrm>
            <a:off x="4872058" y="-12735"/>
            <a:ext cx="3848524" cy="6858000"/>
          </a:xfrm>
          <a:prstGeom prst="rect">
            <a:avLst/>
          </a:prstGeom>
        </p:spPr>
      </p:pic>
      <p:sp>
        <p:nvSpPr>
          <p:cNvPr id="6" name="TextBox 5"/>
          <p:cNvSpPr txBox="1"/>
          <p:nvPr/>
        </p:nvSpPr>
        <p:spPr>
          <a:xfrm>
            <a:off x="735039" y="668970"/>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Add Contact</a:t>
            </a:r>
          </a:p>
        </p:txBody>
      </p:sp>
      <p:sp>
        <p:nvSpPr>
          <p:cNvPr id="9" name="TextBox 8"/>
          <p:cNvSpPr txBox="1"/>
          <p:nvPr/>
        </p:nvSpPr>
        <p:spPr>
          <a:xfrm>
            <a:off x="735039" y="1429861"/>
            <a:ext cx="3560736" cy="5683672"/>
          </a:xfrm>
          <a:prstGeom prst="rect">
            <a:avLst/>
          </a:prstGeom>
          <a:noFill/>
        </p:spPr>
        <p:txBody>
          <a:bodyPr wrap="square" rtlCol="0">
            <a:spAutoFit/>
          </a:bodyPr>
          <a:lstStyle/>
          <a:p>
            <a:pPr marL="8550">
              <a:lnSpc>
                <a:spcPts val="1800"/>
              </a:lnSpc>
              <a:spcAft>
                <a:spcPts val="600"/>
              </a:spcAft>
            </a:pPr>
            <a:r>
              <a:rPr lang="en-GB" sz="1100" dirty="0">
                <a:latin typeface="Arial" charset="0"/>
                <a:cs typeface="Arial" charset="0"/>
              </a:rPr>
              <a:t>From the </a:t>
            </a:r>
            <a:r>
              <a:rPr lang="en-GB" sz="1100" b="1" dirty="0">
                <a:latin typeface="Arial" charset="0"/>
                <a:cs typeface="Arial" charset="0"/>
              </a:rPr>
              <a:t>Organisation &amp; Contacts Module, </a:t>
            </a:r>
            <a:r>
              <a:rPr lang="en-GB" sz="1100" dirty="0">
                <a:latin typeface="Arial" charset="0"/>
                <a:cs typeface="Arial" charset="0"/>
              </a:rPr>
              <a:t>on the left-hand menu select </a:t>
            </a:r>
            <a:r>
              <a:rPr lang="en-GB" sz="1100" b="1" dirty="0">
                <a:latin typeface="Arial" charset="0"/>
                <a:cs typeface="Arial" charset="0"/>
              </a:rPr>
              <a:t>‘Add Contact’.</a:t>
            </a:r>
            <a:endParaRPr lang="en-GB" sz="1100" dirty="0">
              <a:latin typeface="Arial" charset="0"/>
              <a:cs typeface="Arial" charset="0"/>
            </a:endParaRPr>
          </a:p>
          <a:p>
            <a:pPr marL="8550">
              <a:lnSpc>
                <a:spcPts val="1800"/>
              </a:lnSpc>
              <a:spcAft>
                <a:spcPts val="600"/>
              </a:spcAft>
            </a:pPr>
            <a:r>
              <a:rPr lang="en-GB" sz="1100" dirty="0">
                <a:latin typeface="Arial" charset="0"/>
                <a:cs typeface="Arial" charset="0"/>
              </a:rPr>
              <a:t>Same as the Organisation Screen the Contact Screen is broken-down into sections, these are;  </a:t>
            </a:r>
          </a:p>
          <a:p>
            <a:pPr marL="237150" indent="-228600">
              <a:lnSpc>
                <a:spcPts val="1800"/>
              </a:lnSpc>
              <a:spcAft>
                <a:spcPts val="600"/>
              </a:spcAft>
              <a:buFont typeface="+mj-lt"/>
              <a:buAutoNum type="arabicPeriod"/>
            </a:pPr>
            <a:r>
              <a:rPr lang="en-GB" sz="1100" b="1" dirty="0">
                <a:latin typeface="Arial" charset="0"/>
                <a:cs typeface="Arial" charset="0"/>
              </a:rPr>
              <a:t>Main Details </a:t>
            </a:r>
          </a:p>
          <a:p>
            <a:pPr marL="237150" indent="-228600">
              <a:lnSpc>
                <a:spcPts val="1800"/>
              </a:lnSpc>
              <a:spcAft>
                <a:spcPts val="600"/>
              </a:spcAft>
              <a:buFont typeface="+mj-lt"/>
              <a:buAutoNum type="arabicPeriod"/>
            </a:pPr>
            <a:r>
              <a:rPr lang="en-GB" sz="1100" b="1" dirty="0">
                <a:latin typeface="Arial" charset="0"/>
                <a:cs typeface="Arial" charset="0"/>
              </a:rPr>
              <a:t>Additional Contact Information</a:t>
            </a:r>
          </a:p>
          <a:p>
            <a:pPr marL="237150" indent="-228600">
              <a:lnSpc>
                <a:spcPts val="1800"/>
              </a:lnSpc>
              <a:spcAft>
                <a:spcPts val="600"/>
              </a:spcAft>
              <a:buFont typeface="+mj-lt"/>
              <a:buAutoNum type="arabicPeriod"/>
            </a:pPr>
            <a:r>
              <a:rPr lang="en-GB" sz="1100" b="1" dirty="0">
                <a:latin typeface="Arial" charset="0"/>
                <a:cs typeface="Arial" charset="0"/>
              </a:rPr>
              <a:t>Categorisation</a:t>
            </a:r>
          </a:p>
          <a:p>
            <a:pPr marL="237150" indent="-228600">
              <a:lnSpc>
                <a:spcPts val="1800"/>
              </a:lnSpc>
              <a:spcAft>
                <a:spcPts val="600"/>
              </a:spcAft>
              <a:buFont typeface="+mj-lt"/>
              <a:buAutoNum type="arabicPeriod"/>
            </a:pPr>
            <a:r>
              <a:rPr lang="en-GB" sz="1100" b="1" dirty="0">
                <a:latin typeface="Arial" charset="0"/>
                <a:cs typeface="Arial" charset="0"/>
              </a:rPr>
              <a:t>Subscription Preferences</a:t>
            </a:r>
          </a:p>
          <a:p>
            <a:pPr marL="237150" indent="-228600">
              <a:lnSpc>
                <a:spcPts val="1800"/>
              </a:lnSpc>
              <a:spcAft>
                <a:spcPts val="600"/>
              </a:spcAft>
              <a:buFont typeface="+mj-lt"/>
              <a:buAutoNum type="arabicPeriod"/>
            </a:pPr>
            <a:r>
              <a:rPr lang="en-GB" sz="1100" b="1" dirty="0">
                <a:latin typeface="Arial" charset="0"/>
                <a:cs typeface="Arial" charset="0"/>
              </a:rPr>
              <a:t>Additional Details </a:t>
            </a:r>
          </a:p>
          <a:p>
            <a:pPr marL="237150" indent="-228600">
              <a:lnSpc>
                <a:spcPts val="1800"/>
              </a:lnSpc>
              <a:spcAft>
                <a:spcPts val="600"/>
              </a:spcAft>
              <a:buFont typeface="+mj-lt"/>
              <a:buAutoNum type="arabicPeriod"/>
            </a:pPr>
            <a:r>
              <a:rPr lang="en-GB" sz="1100" b="1" dirty="0">
                <a:latin typeface="Arial" charset="0"/>
                <a:cs typeface="Arial" charset="0"/>
              </a:rPr>
              <a:t>Relationships</a:t>
            </a:r>
          </a:p>
          <a:p>
            <a:pPr marL="237150" indent="-228600">
              <a:lnSpc>
                <a:spcPts val="1800"/>
              </a:lnSpc>
              <a:spcAft>
                <a:spcPts val="600"/>
              </a:spcAft>
              <a:buFont typeface="+mj-lt"/>
              <a:buAutoNum type="arabicPeriod"/>
            </a:pPr>
            <a:r>
              <a:rPr lang="en-GB" sz="1100" b="1" dirty="0">
                <a:latin typeface="Arial" charset="0"/>
                <a:cs typeface="Arial" charset="0"/>
              </a:rPr>
              <a:t>Workflow</a:t>
            </a:r>
          </a:p>
          <a:p>
            <a:pPr marL="237150" indent="-228600">
              <a:lnSpc>
                <a:spcPts val="1800"/>
              </a:lnSpc>
              <a:spcAft>
                <a:spcPts val="600"/>
              </a:spcAft>
              <a:buFont typeface="+mj-lt"/>
              <a:buAutoNum type="arabicPeriod"/>
            </a:pPr>
            <a:r>
              <a:rPr lang="en-GB" sz="1100" b="1" dirty="0">
                <a:latin typeface="Arial" charset="0"/>
                <a:cs typeface="Arial" charset="0"/>
              </a:rPr>
              <a:t>Projects</a:t>
            </a:r>
          </a:p>
          <a:p>
            <a:pPr marL="8550">
              <a:lnSpc>
                <a:spcPts val="1800"/>
              </a:lnSpc>
              <a:spcAft>
                <a:spcPts val="600"/>
              </a:spcAft>
            </a:pPr>
            <a:r>
              <a:rPr lang="en-GB" sz="1100" dirty="0">
                <a:latin typeface="Arial" charset="0"/>
                <a:cs typeface="Arial" charset="0"/>
              </a:rPr>
              <a:t>Tractivity is changeable and your organisation has full control of your system, including selecting the information you record, defining mandatory fields, to adding and amending the drop-down lists. </a:t>
            </a:r>
          </a:p>
          <a:p>
            <a:pPr marL="8550">
              <a:lnSpc>
                <a:spcPts val="1800"/>
              </a:lnSpc>
              <a:spcAft>
                <a:spcPts val="600"/>
              </a:spcAft>
            </a:pPr>
            <a:r>
              <a:rPr lang="en-GB" sz="1100" b="1" dirty="0">
                <a:latin typeface="Arial" charset="0"/>
                <a:cs typeface="Arial" charset="0"/>
              </a:rPr>
              <a:t>Please note - </a:t>
            </a:r>
            <a:r>
              <a:rPr lang="en-GB" sz="1100" dirty="0">
                <a:latin typeface="Arial" charset="0"/>
                <a:cs typeface="Arial" charset="0"/>
              </a:rPr>
              <a:t>that any information which has an * asterisk is mandatory and will require completing. </a:t>
            </a:r>
          </a:p>
          <a:p>
            <a:pPr marL="8550">
              <a:lnSpc>
                <a:spcPts val="1800"/>
              </a:lnSpc>
              <a:spcAft>
                <a:spcPts val="600"/>
              </a:spcAft>
            </a:pPr>
            <a:endParaRPr lang="en-GB" sz="1100" b="1" dirty="0">
              <a:latin typeface="Arial" charset="0"/>
              <a:cs typeface="Arial" charset="0"/>
            </a:endParaRPr>
          </a:p>
          <a:p>
            <a:pPr marL="8550">
              <a:lnSpc>
                <a:spcPts val="1800"/>
              </a:lnSpc>
              <a:spcAft>
                <a:spcPts val="600"/>
              </a:spcAft>
            </a:pPr>
            <a:endParaRPr lang="en-GB" sz="1100" dirty="0">
              <a:latin typeface="Arial" charset="0"/>
              <a:cs typeface="Arial" charset="0"/>
            </a:endParaRPr>
          </a:p>
        </p:txBody>
      </p:sp>
      <p:sp>
        <p:nvSpPr>
          <p:cNvPr id="3" name="Oval 2"/>
          <p:cNvSpPr/>
          <p:nvPr/>
        </p:nvSpPr>
        <p:spPr>
          <a:xfrm>
            <a:off x="5202507" y="21443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7" name="Oval 6">
            <a:extLst>
              <a:ext uri="{FF2B5EF4-FFF2-40B4-BE49-F238E27FC236}">
                <a16:creationId xmlns:a16="http://schemas.microsoft.com/office/drawing/2014/main" id="{7E935EBD-E413-4F9A-9B01-313BE26FBE34}"/>
              </a:ext>
            </a:extLst>
          </p:cNvPr>
          <p:cNvSpPr/>
          <p:nvPr/>
        </p:nvSpPr>
        <p:spPr>
          <a:xfrm>
            <a:off x="5202506" y="1504222"/>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0" name="Oval 9">
            <a:extLst>
              <a:ext uri="{FF2B5EF4-FFF2-40B4-BE49-F238E27FC236}">
                <a16:creationId xmlns:a16="http://schemas.microsoft.com/office/drawing/2014/main" id="{B9348BF0-6A21-4782-8F13-152E4A60495E}"/>
              </a:ext>
            </a:extLst>
          </p:cNvPr>
          <p:cNvSpPr/>
          <p:nvPr/>
        </p:nvSpPr>
        <p:spPr>
          <a:xfrm>
            <a:off x="5202506" y="239538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
        <p:nvSpPr>
          <p:cNvPr id="11" name="Oval 10">
            <a:extLst>
              <a:ext uri="{FF2B5EF4-FFF2-40B4-BE49-F238E27FC236}">
                <a16:creationId xmlns:a16="http://schemas.microsoft.com/office/drawing/2014/main" id="{518F519B-F7E2-4287-B469-862BF5CDAF61}"/>
              </a:ext>
            </a:extLst>
          </p:cNvPr>
          <p:cNvSpPr/>
          <p:nvPr/>
        </p:nvSpPr>
        <p:spPr>
          <a:xfrm>
            <a:off x="5202505" y="3469795"/>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4</a:t>
            </a:r>
          </a:p>
        </p:txBody>
      </p:sp>
      <p:sp>
        <p:nvSpPr>
          <p:cNvPr id="12" name="Oval 11">
            <a:extLst>
              <a:ext uri="{FF2B5EF4-FFF2-40B4-BE49-F238E27FC236}">
                <a16:creationId xmlns:a16="http://schemas.microsoft.com/office/drawing/2014/main" id="{98C83325-4D67-4CF3-A266-BEA4C9FB37F0}"/>
              </a:ext>
            </a:extLst>
          </p:cNvPr>
          <p:cNvSpPr/>
          <p:nvPr/>
        </p:nvSpPr>
        <p:spPr>
          <a:xfrm>
            <a:off x="5202505" y="4397374"/>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5</a:t>
            </a:r>
          </a:p>
        </p:txBody>
      </p:sp>
      <p:sp>
        <p:nvSpPr>
          <p:cNvPr id="13" name="Oval 12">
            <a:extLst>
              <a:ext uri="{FF2B5EF4-FFF2-40B4-BE49-F238E27FC236}">
                <a16:creationId xmlns:a16="http://schemas.microsoft.com/office/drawing/2014/main" id="{A80C9E35-9B39-4440-A772-7835C82D3E12}"/>
              </a:ext>
            </a:extLst>
          </p:cNvPr>
          <p:cNvSpPr/>
          <p:nvPr/>
        </p:nvSpPr>
        <p:spPr>
          <a:xfrm>
            <a:off x="5202505" y="532495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6</a:t>
            </a:r>
          </a:p>
        </p:txBody>
      </p:sp>
      <p:sp>
        <p:nvSpPr>
          <p:cNvPr id="15" name="Oval 14">
            <a:extLst>
              <a:ext uri="{FF2B5EF4-FFF2-40B4-BE49-F238E27FC236}">
                <a16:creationId xmlns:a16="http://schemas.microsoft.com/office/drawing/2014/main" id="{80E6FAB0-3FBF-430A-AB0F-E44CAB957CA2}"/>
              </a:ext>
            </a:extLst>
          </p:cNvPr>
          <p:cNvSpPr/>
          <p:nvPr/>
        </p:nvSpPr>
        <p:spPr>
          <a:xfrm>
            <a:off x="5207512" y="5780268"/>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7</a:t>
            </a:r>
          </a:p>
        </p:txBody>
      </p:sp>
      <p:sp>
        <p:nvSpPr>
          <p:cNvPr id="16" name="Oval 15">
            <a:extLst>
              <a:ext uri="{FF2B5EF4-FFF2-40B4-BE49-F238E27FC236}">
                <a16:creationId xmlns:a16="http://schemas.microsoft.com/office/drawing/2014/main" id="{4060D99B-07BB-44C2-942F-194416084EEC}"/>
              </a:ext>
            </a:extLst>
          </p:cNvPr>
          <p:cNvSpPr/>
          <p:nvPr/>
        </p:nvSpPr>
        <p:spPr>
          <a:xfrm>
            <a:off x="5206348" y="616125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8</a:t>
            </a:r>
          </a:p>
        </p:txBody>
      </p:sp>
    </p:spTree>
    <p:extLst>
      <p:ext uri="{BB962C8B-B14F-4D97-AF65-F5344CB8AC3E}">
        <p14:creationId xmlns:p14="http://schemas.microsoft.com/office/powerpoint/2010/main" val="6593242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32B04-5B9A-4DD4-86D7-CE48836BFBA6}"/>
              </a:ext>
            </a:extLst>
          </p:cNvPr>
          <p:cNvPicPr>
            <a:picLocks noChangeAspect="1"/>
          </p:cNvPicPr>
          <p:nvPr/>
        </p:nvPicPr>
        <p:blipFill>
          <a:blip r:embed="rId2"/>
          <a:stretch>
            <a:fillRect/>
          </a:stretch>
        </p:blipFill>
        <p:spPr>
          <a:xfrm>
            <a:off x="4123297" y="1501160"/>
            <a:ext cx="4782204" cy="430441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13" name="TextBox 12"/>
          <p:cNvSpPr txBox="1"/>
          <p:nvPr/>
        </p:nvSpPr>
        <p:spPr>
          <a:xfrm>
            <a:off x="506596" y="1585963"/>
            <a:ext cx="3049404" cy="5301901"/>
          </a:xfrm>
          <a:prstGeom prst="rect">
            <a:avLst/>
          </a:prstGeom>
          <a:noFill/>
        </p:spPr>
        <p:txBody>
          <a:bodyPr wrap="square" rtlCol="0">
            <a:spAutoFit/>
          </a:bodyPr>
          <a:lstStyle/>
          <a:p>
            <a:pPr>
              <a:lnSpc>
                <a:spcPts val="1800"/>
              </a:lnSpc>
              <a:spcAft>
                <a:spcPts val="600"/>
              </a:spcAft>
            </a:pPr>
            <a:r>
              <a:rPr lang="en-GB" sz="1100" dirty="0">
                <a:latin typeface="Arial" charset="0"/>
                <a:cs typeface="Arial" charset="0"/>
              </a:rPr>
              <a:t>Add as much information as you can, all the details added here should be related to your contact. </a:t>
            </a:r>
          </a:p>
          <a:p>
            <a:pPr marL="228600" indent="-228600">
              <a:lnSpc>
                <a:spcPts val="1800"/>
              </a:lnSpc>
              <a:spcAft>
                <a:spcPts val="600"/>
              </a:spcAft>
              <a:buFont typeface="+mj-lt"/>
              <a:buAutoNum type="arabicPeriod"/>
            </a:pPr>
            <a:r>
              <a:rPr lang="en-GB" sz="1100" b="1" dirty="0">
                <a:latin typeface="Arial" charset="0"/>
                <a:cs typeface="Arial" charset="0"/>
              </a:rPr>
              <a:t>Email</a:t>
            </a:r>
            <a:r>
              <a:rPr lang="en-GB" sz="1100" dirty="0">
                <a:latin typeface="Arial" charset="0"/>
                <a:cs typeface="Arial" charset="0"/>
              </a:rPr>
              <a:t> address, its good to note that only the email address added here, will be used when sending a mailshot. </a:t>
            </a:r>
          </a:p>
          <a:p>
            <a:pPr marL="228600" indent="-228600">
              <a:lnSpc>
                <a:spcPts val="1800"/>
              </a:lnSpc>
              <a:spcAft>
                <a:spcPts val="600"/>
              </a:spcAft>
              <a:buFont typeface="+mj-lt"/>
              <a:buAutoNum type="arabicPeriod"/>
            </a:pPr>
            <a:r>
              <a:rPr lang="en-GB" sz="1100" b="1" dirty="0">
                <a:latin typeface="Arial" charset="0"/>
                <a:cs typeface="Arial" charset="0"/>
              </a:rPr>
              <a:t>Email 2 </a:t>
            </a:r>
            <a:r>
              <a:rPr lang="en-GB" sz="1100" dirty="0">
                <a:latin typeface="Arial" charset="0"/>
                <a:cs typeface="Arial" charset="0"/>
              </a:rPr>
              <a:t>– is used more for your reference and could be used when sending plain text emails. </a:t>
            </a:r>
          </a:p>
          <a:p>
            <a:pPr marL="237150" indent="-228600">
              <a:lnSpc>
                <a:spcPts val="1800"/>
              </a:lnSpc>
              <a:spcAft>
                <a:spcPts val="600"/>
              </a:spcAft>
              <a:buFontTx/>
              <a:buAutoNum type="arabicPeriod"/>
            </a:pPr>
            <a:r>
              <a:rPr lang="en-GB" sz="1100" b="1" dirty="0">
                <a:latin typeface="Arial" charset="0"/>
                <a:ea typeface="Arial" charset="0"/>
                <a:cs typeface="Arial" charset="0"/>
              </a:rPr>
              <a:t>Contact Permitted </a:t>
            </a:r>
            <a:r>
              <a:rPr lang="en-GB" sz="1100" dirty="0">
                <a:latin typeface="Arial" charset="0"/>
                <a:ea typeface="Arial" charset="0"/>
                <a:cs typeface="Arial" charset="0"/>
              </a:rPr>
              <a:t>stops you from sending single communications on a one-to-one basis or attach a contact to any distribution lists.</a:t>
            </a:r>
          </a:p>
          <a:p>
            <a:pPr marL="237150" indent="-228600">
              <a:lnSpc>
                <a:spcPts val="1800"/>
              </a:lnSpc>
              <a:spcAft>
                <a:spcPts val="600"/>
              </a:spcAft>
              <a:buFontTx/>
              <a:buAutoNum type="arabicPeriod"/>
            </a:pPr>
            <a:endParaRPr lang="en-GB" sz="1100" dirty="0">
              <a:latin typeface="Arial" charset="0"/>
              <a:ea typeface="Arial" charset="0"/>
              <a:cs typeface="Arial" charset="0"/>
            </a:endParaRPr>
          </a:p>
          <a:p>
            <a:pPr marL="8550">
              <a:lnSpc>
                <a:spcPts val="1800"/>
              </a:lnSpc>
              <a:spcAft>
                <a:spcPts val="600"/>
              </a:spcAft>
            </a:pPr>
            <a:r>
              <a:rPr lang="en-GB" sz="1100" b="1" dirty="0">
                <a:latin typeface="Arial" charset="0"/>
                <a:cs typeface="Arial" charset="0"/>
              </a:rPr>
              <a:t>Please note - </a:t>
            </a:r>
            <a:r>
              <a:rPr lang="en-GB" sz="1100" dirty="0">
                <a:latin typeface="Arial" charset="0"/>
                <a:cs typeface="Arial" charset="0"/>
              </a:rPr>
              <a:t>that any information which has an * asterisk is mandatory and will require completing.</a:t>
            </a:r>
            <a:endParaRPr lang="en-GB" sz="1100" dirty="0">
              <a:latin typeface="Arial" charset="0"/>
              <a:ea typeface="Arial" charset="0"/>
              <a:cs typeface="Arial" charset="0"/>
            </a:endParaRPr>
          </a:p>
          <a:p>
            <a:pPr>
              <a:lnSpc>
                <a:spcPts val="1800"/>
              </a:lnSpc>
              <a:spcAft>
                <a:spcPts val="600"/>
              </a:spcAft>
            </a:pPr>
            <a:endParaRPr lang="en-GB" sz="1100" dirty="0">
              <a:latin typeface="Arial" charset="0"/>
              <a:cs typeface="Arial" charset="0"/>
            </a:endParaRPr>
          </a:p>
          <a:p>
            <a:pPr>
              <a:lnSpc>
                <a:spcPts val="1800"/>
              </a:lnSpc>
              <a:spcAft>
                <a:spcPts val="600"/>
              </a:spcAft>
            </a:pPr>
            <a:endParaRPr lang="en-GB" sz="1100" dirty="0">
              <a:latin typeface="Arial" charset="0"/>
              <a:cs typeface="Arial" charset="0"/>
            </a:endParaRPr>
          </a:p>
          <a:p>
            <a:pPr marL="228600" indent="-228600">
              <a:lnSpc>
                <a:spcPts val="1800"/>
              </a:lnSpc>
              <a:spcAft>
                <a:spcPts val="600"/>
              </a:spcAft>
              <a:buFont typeface="+mj-lt"/>
              <a:buAutoNum type="arabicPeriod"/>
            </a:pPr>
            <a:endParaRPr lang="en-GB" sz="1200" dirty="0">
              <a:latin typeface="Arial" charset="0"/>
              <a:ea typeface="Arial" charset="0"/>
              <a:cs typeface="Arial" charset="0"/>
            </a:endParaRPr>
          </a:p>
        </p:txBody>
      </p:sp>
      <p:sp>
        <p:nvSpPr>
          <p:cNvPr id="12" name="TextBox 11"/>
          <p:cNvSpPr txBox="1"/>
          <p:nvPr/>
        </p:nvSpPr>
        <p:spPr>
          <a:xfrm>
            <a:off x="487129" y="675287"/>
            <a:ext cx="7272336" cy="707886"/>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Main Details &amp; Additional </a:t>
            </a:r>
          </a:p>
          <a:p>
            <a:r>
              <a:rPr lang="en-GB" sz="2000" b="1" dirty="0">
                <a:solidFill>
                  <a:srgbClr val="CC0033"/>
                </a:solidFill>
                <a:latin typeface="Arial" charset="0"/>
                <a:ea typeface="Arial" charset="0"/>
                <a:cs typeface="Arial" charset="0"/>
              </a:rPr>
              <a:t>Contact Information</a:t>
            </a:r>
          </a:p>
        </p:txBody>
      </p:sp>
      <p:sp>
        <p:nvSpPr>
          <p:cNvPr id="17" name="Oval 16">
            <a:extLst>
              <a:ext uri="{FF2B5EF4-FFF2-40B4-BE49-F238E27FC236}">
                <a16:creationId xmlns:a16="http://schemas.microsoft.com/office/drawing/2014/main" id="{50C24F22-A812-4D08-94AB-0E108723B453}"/>
              </a:ext>
            </a:extLst>
          </p:cNvPr>
          <p:cNvSpPr/>
          <p:nvPr/>
        </p:nvSpPr>
        <p:spPr>
          <a:xfrm>
            <a:off x="4607570" y="3831912"/>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8" name="Oval 17">
            <a:extLst>
              <a:ext uri="{FF2B5EF4-FFF2-40B4-BE49-F238E27FC236}">
                <a16:creationId xmlns:a16="http://schemas.microsoft.com/office/drawing/2014/main" id="{06870C51-993A-496C-9464-64B975741F60}"/>
              </a:ext>
            </a:extLst>
          </p:cNvPr>
          <p:cNvSpPr/>
          <p:nvPr/>
        </p:nvSpPr>
        <p:spPr>
          <a:xfrm>
            <a:off x="4607570" y="531882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
        <p:nvSpPr>
          <p:cNvPr id="15" name="Oval 14">
            <a:extLst>
              <a:ext uri="{FF2B5EF4-FFF2-40B4-BE49-F238E27FC236}">
                <a16:creationId xmlns:a16="http://schemas.microsoft.com/office/drawing/2014/main" id="{E3E7BD14-159C-486C-A1A7-182B24676663}"/>
              </a:ext>
            </a:extLst>
          </p:cNvPr>
          <p:cNvSpPr/>
          <p:nvPr/>
        </p:nvSpPr>
        <p:spPr>
          <a:xfrm>
            <a:off x="4607570" y="5028607"/>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Tree>
    <p:extLst>
      <p:ext uri="{BB962C8B-B14F-4D97-AF65-F5344CB8AC3E}">
        <p14:creationId xmlns:p14="http://schemas.microsoft.com/office/powerpoint/2010/main" val="364107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872285-6DCE-4FF3-9A75-1161EE47834C}"/>
              </a:ext>
            </a:extLst>
          </p:cNvPr>
          <p:cNvPicPr>
            <a:picLocks noChangeAspect="1"/>
          </p:cNvPicPr>
          <p:nvPr/>
        </p:nvPicPr>
        <p:blipFill>
          <a:blip r:embed="rId2"/>
          <a:stretch>
            <a:fillRect/>
          </a:stretch>
        </p:blipFill>
        <p:spPr>
          <a:xfrm>
            <a:off x="4660491" y="266334"/>
            <a:ext cx="4128272" cy="6356960"/>
          </a:xfrm>
          <a:prstGeom prst="rect">
            <a:avLst/>
          </a:prstGeom>
        </p:spPr>
      </p:pic>
      <p:pic>
        <p:nvPicPr>
          <p:cNvPr id="3" name="Picture 2">
            <a:extLst>
              <a:ext uri="{FF2B5EF4-FFF2-40B4-BE49-F238E27FC236}">
                <a16:creationId xmlns:a16="http://schemas.microsoft.com/office/drawing/2014/main" id="{E0574479-7931-4B24-88BF-7DCDD481A1C0}"/>
              </a:ext>
            </a:extLst>
          </p:cNvPr>
          <p:cNvPicPr>
            <a:picLocks noChangeAspect="1"/>
          </p:cNvPicPr>
          <p:nvPr/>
        </p:nvPicPr>
        <p:blipFill>
          <a:blip r:embed="rId3"/>
          <a:stretch>
            <a:fillRect/>
          </a:stretch>
        </p:blipFill>
        <p:spPr>
          <a:xfrm>
            <a:off x="4571558" y="1505968"/>
            <a:ext cx="770230" cy="49185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13" name="TextBox 12"/>
          <p:cNvSpPr txBox="1"/>
          <p:nvPr/>
        </p:nvSpPr>
        <p:spPr>
          <a:xfrm>
            <a:off x="594084" y="1613923"/>
            <a:ext cx="2638644" cy="3839962"/>
          </a:xfrm>
          <a:prstGeom prst="rect">
            <a:avLst/>
          </a:prstGeom>
          <a:noFill/>
        </p:spPr>
        <p:txBody>
          <a:bodyPr wrap="square" rtlCol="0">
            <a:spAutoFit/>
          </a:bodyPr>
          <a:lstStyle/>
          <a:p>
            <a:pPr>
              <a:lnSpc>
                <a:spcPts val="1800"/>
              </a:lnSpc>
              <a:spcAft>
                <a:spcPts val="600"/>
              </a:spcAft>
            </a:pPr>
            <a:r>
              <a:rPr lang="en-GB" sz="1100" b="1" dirty="0">
                <a:latin typeface="Arial" charset="0"/>
                <a:cs typeface="Arial" charset="0"/>
              </a:rPr>
              <a:t>Personal Details </a:t>
            </a:r>
            <a:r>
              <a:rPr lang="en-GB" sz="1100" dirty="0">
                <a:latin typeface="Arial" charset="0"/>
                <a:cs typeface="Arial" charset="0"/>
              </a:rPr>
              <a:t>&amp; </a:t>
            </a:r>
            <a:r>
              <a:rPr lang="en-GB" sz="1100" b="1" dirty="0">
                <a:latin typeface="Arial" charset="0"/>
                <a:cs typeface="Arial" charset="0"/>
              </a:rPr>
              <a:t>Categorisation, </a:t>
            </a:r>
            <a:r>
              <a:rPr lang="en-GB" sz="1100" dirty="0">
                <a:latin typeface="Arial" charset="0"/>
                <a:cs typeface="Arial" charset="0"/>
              </a:rPr>
              <a:t>allows you to record information about your stakeholder, including, Age, Gender, Influence.</a:t>
            </a:r>
          </a:p>
          <a:p>
            <a:pPr marL="228600" indent="-228600">
              <a:lnSpc>
                <a:spcPts val="1800"/>
              </a:lnSpc>
              <a:spcAft>
                <a:spcPts val="600"/>
              </a:spcAft>
              <a:buAutoNum type="arabicPeriod"/>
            </a:pPr>
            <a:endParaRPr lang="en-GB" sz="1100" dirty="0">
              <a:latin typeface="Arial" charset="0"/>
              <a:cs typeface="Arial" charset="0"/>
            </a:endParaRPr>
          </a:p>
          <a:p>
            <a:pPr>
              <a:lnSpc>
                <a:spcPts val="1800"/>
              </a:lnSpc>
              <a:spcAft>
                <a:spcPts val="600"/>
              </a:spcAft>
            </a:pPr>
            <a:r>
              <a:rPr lang="en-GB" sz="1100" dirty="0">
                <a:latin typeface="Arial" charset="0"/>
                <a:cs typeface="Arial" charset="0"/>
              </a:rPr>
              <a:t>Remember you can change the information you record, drop-down menus and the information that is mandatory. </a:t>
            </a:r>
          </a:p>
          <a:p>
            <a:pPr>
              <a:lnSpc>
                <a:spcPts val="1800"/>
              </a:lnSpc>
              <a:spcAft>
                <a:spcPts val="600"/>
              </a:spcAft>
            </a:pPr>
            <a:endParaRPr lang="en-GB" sz="1100" dirty="0">
              <a:latin typeface="Arial" charset="0"/>
              <a:cs typeface="Arial" charset="0"/>
            </a:endParaRPr>
          </a:p>
          <a:p>
            <a:pPr>
              <a:lnSpc>
                <a:spcPts val="1800"/>
              </a:lnSpc>
              <a:spcAft>
                <a:spcPts val="600"/>
              </a:spcAft>
            </a:pPr>
            <a:r>
              <a:rPr lang="en-GB" sz="1100" dirty="0">
                <a:latin typeface="Arial" charset="0"/>
                <a:cs typeface="Arial" charset="0"/>
              </a:rPr>
              <a:t> </a:t>
            </a:r>
          </a:p>
          <a:p>
            <a:pPr>
              <a:lnSpc>
                <a:spcPts val="1800"/>
              </a:lnSpc>
              <a:spcAft>
                <a:spcPts val="600"/>
              </a:spcAft>
            </a:pPr>
            <a:endParaRPr lang="en-GB" sz="1100" dirty="0">
              <a:latin typeface="Arial" charset="0"/>
              <a:cs typeface="Arial" charset="0"/>
            </a:endParaRPr>
          </a:p>
          <a:p>
            <a:pPr>
              <a:lnSpc>
                <a:spcPts val="1800"/>
              </a:lnSpc>
              <a:spcAft>
                <a:spcPts val="600"/>
              </a:spcAft>
            </a:pPr>
            <a:endParaRPr lang="en-GB" sz="1100" dirty="0">
              <a:latin typeface="Arial" charset="0"/>
              <a:cs typeface="Arial" charset="0"/>
            </a:endParaRPr>
          </a:p>
          <a:p>
            <a:pPr marL="228600" indent="-228600">
              <a:lnSpc>
                <a:spcPts val="1800"/>
              </a:lnSpc>
              <a:spcAft>
                <a:spcPts val="600"/>
              </a:spcAft>
              <a:buFont typeface="+mj-lt"/>
              <a:buAutoNum type="arabicPeriod"/>
            </a:pPr>
            <a:endParaRPr lang="en-GB" sz="1200" dirty="0">
              <a:latin typeface="Arial" charset="0"/>
              <a:ea typeface="Arial" charset="0"/>
              <a:cs typeface="Arial" charset="0"/>
            </a:endParaRPr>
          </a:p>
        </p:txBody>
      </p:sp>
      <p:sp>
        <p:nvSpPr>
          <p:cNvPr id="12" name="TextBox 11"/>
          <p:cNvSpPr txBox="1"/>
          <p:nvPr/>
        </p:nvSpPr>
        <p:spPr>
          <a:xfrm>
            <a:off x="594083" y="675287"/>
            <a:ext cx="7272336" cy="707886"/>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Personal Details &amp; </a:t>
            </a:r>
          </a:p>
          <a:p>
            <a:r>
              <a:rPr lang="en-GB" sz="2000" b="1" dirty="0">
                <a:solidFill>
                  <a:srgbClr val="CC0033"/>
                </a:solidFill>
                <a:latin typeface="Arial" charset="0"/>
                <a:ea typeface="Arial" charset="0"/>
                <a:cs typeface="Arial" charset="0"/>
              </a:rPr>
              <a:t>Categorisations</a:t>
            </a:r>
          </a:p>
        </p:txBody>
      </p:sp>
      <p:sp>
        <p:nvSpPr>
          <p:cNvPr id="10" name="Oval 9">
            <a:extLst>
              <a:ext uri="{FF2B5EF4-FFF2-40B4-BE49-F238E27FC236}">
                <a16:creationId xmlns:a16="http://schemas.microsoft.com/office/drawing/2014/main" id="{0A88F687-5F7F-4535-B0F9-ECF39D44BBAB}"/>
              </a:ext>
            </a:extLst>
          </p:cNvPr>
          <p:cNvSpPr/>
          <p:nvPr/>
        </p:nvSpPr>
        <p:spPr>
          <a:xfrm>
            <a:off x="5010155" y="4559213"/>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18231844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ECDF6-E6EB-43B3-9BC0-363F784F0CD2}"/>
              </a:ext>
            </a:extLst>
          </p:cNvPr>
          <p:cNvPicPr>
            <a:picLocks noChangeAspect="1"/>
          </p:cNvPicPr>
          <p:nvPr/>
        </p:nvPicPr>
        <p:blipFill>
          <a:blip r:embed="rId3"/>
          <a:stretch>
            <a:fillRect/>
          </a:stretch>
        </p:blipFill>
        <p:spPr>
          <a:xfrm>
            <a:off x="4243386" y="1584022"/>
            <a:ext cx="5919946" cy="2995464"/>
          </a:xfrm>
          <a:prstGeom prst="rect">
            <a:avLst/>
          </a:prstGeom>
          <a:effectLst>
            <a:outerShdw blurRad="50800" dist="50800" dir="5400000" algn="ctr" rotWithShape="0">
              <a:schemeClr val="tx1">
                <a:alpha val="50000"/>
              </a:schemeClr>
            </a:outerShdw>
          </a:effectLst>
        </p:spPr>
      </p:pic>
      <p:sp>
        <p:nvSpPr>
          <p:cNvPr id="6" name="TextBox 5"/>
          <p:cNvSpPr txBox="1"/>
          <p:nvPr/>
        </p:nvSpPr>
        <p:spPr>
          <a:xfrm>
            <a:off x="607218"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Subscription Preferences </a:t>
            </a:r>
          </a:p>
        </p:txBody>
      </p:sp>
      <p:sp>
        <p:nvSpPr>
          <p:cNvPr id="9" name="TextBox 8"/>
          <p:cNvSpPr txBox="1"/>
          <p:nvPr/>
        </p:nvSpPr>
        <p:spPr>
          <a:xfrm>
            <a:off x="607218" y="1445980"/>
            <a:ext cx="2755414" cy="2913683"/>
          </a:xfrm>
          <a:prstGeom prst="rect">
            <a:avLst/>
          </a:prstGeom>
          <a:noFill/>
        </p:spPr>
        <p:txBody>
          <a:bodyPr wrap="square" rtlCol="0">
            <a:spAutoFit/>
          </a:bodyPr>
          <a:lstStyle/>
          <a:p>
            <a:pPr marL="8550">
              <a:lnSpc>
                <a:spcPts val="1800"/>
              </a:lnSpc>
              <a:spcAft>
                <a:spcPts val="600"/>
              </a:spcAft>
            </a:pPr>
            <a:r>
              <a:rPr lang="en-GB" sz="1100" b="1" dirty="0">
                <a:latin typeface="Arial" charset="0"/>
                <a:ea typeface="Arial" charset="0"/>
                <a:cs typeface="Arial" charset="0"/>
              </a:rPr>
              <a:t>Subscription Preferences</a:t>
            </a:r>
            <a:r>
              <a:rPr lang="en-GB" sz="1100" dirty="0">
                <a:latin typeface="Arial" charset="0"/>
                <a:ea typeface="Arial" charset="0"/>
                <a:cs typeface="Arial" charset="0"/>
              </a:rPr>
              <a:t>, this this part of the system allows you to update, record and track marketing preferences for each of your stakeholders. </a:t>
            </a:r>
          </a:p>
          <a:p>
            <a:pPr marL="8550">
              <a:lnSpc>
                <a:spcPts val="1800"/>
              </a:lnSpc>
              <a:spcAft>
                <a:spcPts val="600"/>
              </a:spcAft>
            </a:pPr>
            <a:r>
              <a:rPr lang="en-GB" sz="1100" dirty="0">
                <a:latin typeface="Arial" charset="0"/>
                <a:ea typeface="Arial" charset="0"/>
                <a:cs typeface="Arial" charset="0"/>
              </a:rPr>
              <a:t>You can update this information in three ways; </a:t>
            </a:r>
          </a:p>
          <a:p>
            <a:pPr marL="237150" indent="-228600">
              <a:lnSpc>
                <a:spcPts val="1800"/>
              </a:lnSpc>
              <a:spcAft>
                <a:spcPts val="600"/>
              </a:spcAft>
              <a:buAutoNum type="arabicPeriod"/>
            </a:pPr>
            <a:r>
              <a:rPr lang="en-GB" sz="1100" dirty="0">
                <a:latin typeface="Arial" charset="0"/>
                <a:ea typeface="Arial" charset="0"/>
                <a:cs typeface="Arial" charset="0"/>
              </a:rPr>
              <a:t>Manually Update</a:t>
            </a:r>
          </a:p>
          <a:p>
            <a:pPr marL="237150" indent="-228600">
              <a:lnSpc>
                <a:spcPts val="1800"/>
              </a:lnSpc>
              <a:spcAft>
                <a:spcPts val="600"/>
              </a:spcAft>
              <a:buAutoNum type="arabicPeriod"/>
            </a:pPr>
            <a:r>
              <a:rPr lang="en-GB" sz="1100" dirty="0">
                <a:latin typeface="Arial" charset="0"/>
                <a:ea typeface="Arial" charset="0"/>
                <a:cs typeface="Arial" charset="0"/>
              </a:rPr>
              <a:t>Gain their Subscription Preferences by sending an email . This can be done from the </a:t>
            </a:r>
            <a:r>
              <a:rPr lang="en-GB" sz="1100" b="1" dirty="0">
                <a:latin typeface="Arial" charset="0"/>
                <a:ea typeface="Arial" charset="0"/>
                <a:cs typeface="Arial" charset="0"/>
              </a:rPr>
              <a:t>View Contact Screen</a:t>
            </a:r>
            <a:r>
              <a:rPr lang="en-GB" sz="1100" dirty="0">
                <a:latin typeface="Arial" charset="0"/>
                <a:ea typeface="Arial" charset="0"/>
                <a:cs typeface="Arial" charset="0"/>
              </a:rPr>
              <a:t>. </a:t>
            </a:r>
          </a:p>
          <a:p>
            <a:pPr marL="8550">
              <a:lnSpc>
                <a:spcPts val="1800"/>
              </a:lnSpc>
              <a:spcAft>
                <a:spcPts val="600"/>
              </a:spcAft>
            </a:pPr>
            <a:endParaRPr lang="en-GB" sz="1100" dirty="0">
              <a:latin typeface="Arial" charset="0"/>
              <a:ea typeface="Arial" charset="0"/>
              <a:cs typeface="Arial" charset="0"/>
            </a:endParaRPr>
          </a:p>
        </p:txBody>
      </p:sp>
      <p:sp>
        <p:nvSpPr>
          <p:cNvPr id="4" name="Rectangle 3">
            <a:extLst>
              <a:ext uri="{FF2B5EF4-FFF2-40B4-BE49-F238E27FC236}">
                <a16:creationId xmlns:a16="http://schemas.microsoft.com/office/drawing/2014/main" id="{8A9BB0A2-44C2-E14B-BF41-F018287E1D16}"/>
              </a:ext>
            </a:extLst>
          </p:cNvPr>
          <p:cNvSpPr/>
          <p:nvPr/>
        </p:nvSpPr>
        <p:spPr>
          <a:xfrm>
            <a:off x="4243386" y="2441157"/>
            <a:ext cx="5919946" cy="1412398"/>
          </a:xfrm>
          <a:prstGeom prst="rect">
            <a:avLst/>
          </a:prstGeom>
          <a:noFill/>
          <a:ln w="38100">
            <a:solidFill>
              <a:srgbClr val="CC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939D2E4-03C4-4E47-94A1-81B2AE91050C}"/>
              </a:ext>
            </a:extLst>
          </p:cNvPr>
          <p:cNvSpPr/>
          <p:nvPr/>
        </p:nvSpPr>
        <p:spPr>
          <a:xfrm>
            <a:off x="3829761" y="280263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4043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7218"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Additional Details</a:t>
            </a:r>
          </a:p>
        </p:txBody>
      </p:sp>
      <p:sp>
        <p:nvSpPr>
          <p:cNvPr id="9" name="TextBox 8"/>
          <p:cNvSpPr txBox="1"/>
          <p:nvPr/>
        </p:nvSpPr>
        <p:spPr>
          <a:xfrm>
            <a:off x="607218" y="1445980"/>
            <a:ext cx="2755414" cy="2605906"/>
          </a:xfrm>
          <a:prstGeom prst="rect">
            <a:avLst/>
          </a:prstGeom>
          <a:noFill/>
        </p:spPr>
        <p:txBody>
          <a:bodyPr wrap="square" rtlCol="0">
            <a:spAutoFit/>
          </a:bodyPr>
          <a:lstStyle/>
          <a:p>
            <a:pPr marL="8550">
              <a:lnSpc>
                <a:spcPts val="1800"/>
              </a:lnSpc>
              <a:spcAft>
                <a:spcPts val="600"/>
              </a:spcAft>
            </a:pPr>
            <a:r>
              <a:rPr lang="en-GB" sz="1100" dirty="0">
                <a:latin typeface="Arial" charset="0"/>
                <a:ea typeface="Arial" charset="0"/>
                <a:cs typeface="Arial" charset="0"/>
              </a:rPr>
              <a:t>Within this section you can record;</a:t>
            </a:r>
          </a:p>
          <a:p>
            <a:pPr marL="237150" indent="-228600">
              <a:lnSpc>
                <a:spcPts val="1800"/>
              </a:lnSpc>
              <a:spcAft>
                <a:spcPts val="600"/>
              </a:spcAft>
              <a:buAutoNum type="arabicPeriod"/>
            </a:pPr>
            <a:r>
              <a:rPr lang="en-GB" sz="1100" b="1" dirty="0">
                <a:latin typeface="Arial" charset="0"/>
                <a:ea typeface="Arial" charset="0"/>
                <a:cs typeface="Arial" charset="0"/>
              </a:rPr>
              <a:t>Account Handler - </a:t>
            </a:r>
            <a:r>
              <a:rPr lang="en-GB" sz="1100" dirty="0">
                <a:latin typeface="Arial" charset="0"/>
                <a:cs typeface="Arial" charset="0"/>
              </a:rPr>
              <a:t>this will default to the logged in user. This can be amended to another member of your team, should you wish.</a:t>
            </a:r>
            <a:endParaRPr lang="en-GB" sz="1100" dirty="0">
              <a:latin typeface="Arial" charset="0"/>
              <a:ea typeface="Arial" charset="0"/>
              <a:cs typeface="Arial" charset="0"/>
            </a:endParaRPr>
          </a:p>
          <a:p>
            <a:pPr marL="237150" indent="-228600">
              <a:lnSpc>
                <a:spcPts val="1800"/>
              </a:lnSpc>
              <a:spcAft>
                <a:spcPts val="600"/>
              </a:spcAft>
              <a:buAutoNum type="arabicPeriod"/>
            </a:pPr>
            <a:r>
              <a:rPr lang="en-GB" sz="1100" b="1" dirty="0">
                <a:latin typeface="Arial" charset="0"/>
                <a:ea typeface="Arial" charset="0"/>
                <a:cs typeface="Arial" charset="0"/>
              </a:rPr>
              <a:t>Notes – </a:t>
            </a:r>
            <a:r>
              <a:rPr lang="en-GB" sz="1100" dirty="0">
                <a:latin typeface="Arial" charset="0"/>
                <a:ea typeface="Arial" charset="0"/>
                <a:cs typeface="Arial" charset="0"/>
              </a:rPr>
              <a:t>any additional information/notes you wish to record against your contact for your information or other users. </a:t>
            </a:r>
            <a:endParaRPr lang="en-GB" sz="1100" b="1" dirty="0">
              <a:latin typeface="Arial" charset="0"/>
              <a:ea typeface="Arial" charset="0"/>
              <a:cs typeface="Arial" charset="0"/>
            </a:endParaRPr>
          </a:p>
          <a:p>
            <a:pPr marL="8550">
              <a:lnSpc>
                <a:spcPts val="1800"/>
              </a:lnSpc>
              <a:spcAft>
                <a:spcPts val="600"/>
              </a:spcAft>
            </a:pPr>
            <a:endParaRPr lang="en-GB" sz="1100" dirty="0">
              <a:latin typeface="Arial" charset="0"/>
              <a:ea typeface="Arial" charset="0"/>
              <a:cs typeface="Arial" charset="0"/>
            </a:endParaRPr>
          </a:p>
        </p:txBody>
      </p:sp>
      <p:pic>
        <p:nvPicPr>
          <p:cNvPr id="3" name="Picture 2">
            <a:extLst>
              <a:ext uri="{FF2B5EF4-FFF2-40B4-BE49-F238E27FC236}">
                <a16:creationId xmlns:a16="http://schemas.microsoft.com/office/drawing/2014/main" id="{936A91F7-2FE5-4B03-B8AD-1B9873439A3A}"/>
              </a:ext>
            </a:extLst>
          </p:cNvPr>
          <p:cNvPicPr>
            <a:picLocks noChangeAspect="1"/>
          </p:cNvPicPr>
          <p:nvPr/>
        </p:nvPicPr>
        <p:blipFill>
          <a:blip r:embed="rId3"/>
          <a:stretch>
            <a:fillRect/>
          </a:stretch>
        </p:blipFill>
        <p:spPr>
          <a:xfrm>
            <a:off x="4071936" y="1021663"/>
            <a:ext cx="4808886" cy="4525670"/>
          </a:xfrm>
          <a:prstGeom prst="rect">
            <a:avLst/>
          </a:prstGeom>
        </p:spPr>
      </p:pic>
      <p:sp>
        <p:nvSpPr>
          <p:cNvPr id="5" name="Oval 4">
            <a:extLst>
              <a:ext uri="{FF2B5EF4-FFF2-40B4-BE49-F238E27FC236}">
                <a16:creationId xmlns:a16="http://schemas.microsoft.com/office/drawing/2014/main" id="{E82530B0-7E22-4DE5-A59F-378D6FC0A0B7}"/>
              </a:ext>
            </a:extLst>
          </p:cNvPr>
          <p:cNvSpPr/>
          <p:nvPr/>
        </p:nvSpPr>
        <p:spPr>
          <a:xfrm>
            <a:off x="3792816" y="4366399"/>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7" name="Oval 6">
            <a:extLst>
              <a:ext uri="{FF2B5EF4-FFF2-40B4-BE49-F238E27FC236}">
                <a16:creationId xmlns:a16="http://schemas.microsoft.com/office/drawing/2014/main" id="{9247E835-483C-4FC5-8325-F8F338A3A406}"/>
              </a:ext>
            </a:extLst>
          </p:cNvPr>
          <p:cNvSpPr/>
          <p:nvPr/>
        </p:nvSpPr>
        <p:spPr>
          <a:xfrm>
            <a:off x="3792816" y="476156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Tree>
    <p:extLst>
      <p:ext uri="{BB962C8B-B14F-4D97-AF65-F5344CB8AC3E}">
        <p14:creationId xmlns:p14="http://schemas.microsoft.com/office/powerpoint/2010/main" val="9115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7A2A2-2E18-4DC0-927F-87ABE3F3C887}"/>
              </a:ext>
            </a:extLst>
          </p:cNvPr>
          <p:cNvPicPr>
            <a:picLocks noChangeAspect="1"/>
          </p:cNvPicPr>
          <p:nvPr/>
        </p:nvPicPr>
        <p:blipFill>
          <a:blip r:embed="rId3"/>
          <a:stretch>
            <a:fillRect/>
          </a:stretch>
        </p:blipFill>
        <p:spPr>
          <a:xfrm>
            <a:off x="3875701" y="950982"/>
            <a:ext cx="6084278" cy="5127668"/>
          </a:xfrm>
          <a:prstGeom prst="rect">
            <a:avLst/>
          </a:prstGeom>
        </p:spPr>
      </p:pic>
      <p:sp>
        <p:nvSpPr>
          <p:cNvPr id="6" name="TextBox 5"/>
          <p:cNvSpPr txBox="1"/>
          <p:nvPr/>
        </p:nvSpPr>
        <p:spPr>
          <a:xfrm>
            <a:off x="607219" y="766055"/>
            <a:ext cx="2443162"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Relationships</a:t>
            </a:r>
            <a:endParaRPr lang="en-GB" sz="2000" dirty="0">
              <a:solidFill>
                <a:srgbClr val="CC0033"/>
              </a:solidFill>
              <a:latin typeface="Arial" charset="0"/>
              <a:ea typeface="Arial" charset="0"/>
              <a:cs typeface="Arial" charset="0"/>
            </a:endParaRPr>
          </a:p>
        </p:txBody>
      </p:sp>
      <p:sp>
        <p:nvSpPr>
          <p:cNvPr id="9" name="TextBox 8"/>
          <p:cNvSpPr txBox="1"/>
          <p:nvPr/>
        </p:nvSpPr>
        <p:spPr>
          <a:xfrm>
            <a:off x="481735" y="1400249"/>
            <a:ext cx="2981306" cy="2762744"/>
          </a:xfrm>
          <a:prstGeom prst="rect">
            <a:avLst/>
          </a:prstGeom>
          <a:noFill/>
        </p:spPr>
        <p:txBody>
          <a:bodyPr wrap="square" rtlCol="0">
            <a:spAutoFit/>
          </a:bodyPr>
          <a:lstStyle/>
          <a:p>
            <a:pPr marL="23715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Organisation Name </a:t>
            </a:r>
            <a:r>
              <a:rPr lang="en-GB" sz="1100" dirty="0">
                <a:latin typeface="Arial" panose="020B0604020202020204" pitchFamily="34" charset="0"/>
                <a:cs typeface="Arial" panose="020B0604020202020204" pitchFamily="34" charset="0"/>
              </a:rPr>
              <a:t>attach one or many organisations against a contact.</a:t>
            </a:r>
          </a:p>
          <a:p>
            <a:pPr marL="23715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Main Contact – </a:t>
            </a:r>
            <a:r>
              <a:rPr lang="en-GB" sz="1100" dirty="0">
                <a:latin typeface="Arial" panose="020B0604020202020204" pitchFamily="34" charset="0"/>
                <a:cs typeface="Arial" panose="020B0604020202020204" pitchFamily="34" charset="0"/>
              </a:rPr>
              <a:t>is your contact the main contact at the organisation?</a:t>
            </a:r>
          </a:p>
          <a:p>
            <a:pPr marL="23715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Add Address </a:t>
            </a:r>
            <a:r>
              <a:rPr lang="en-GB" sz="1100" dirty="0">
                <a:latin typeface="Arial" panose="020B0604020202020204" pitchFamily="34" charset="0"/>
                <a:cs typeface="Arial" panose="020B0604020202020204" pitchFamily="34" charset="0"/>
              </a:rPr>
              <a:t>use the postcode lookup tool by adding your postcode and select from a list of known addresses. </a:t>
            </a:r>
          </a:p>
          <a:p>
            <a:pPr marL="8550">
              <a:lnSpc>
                <a:spcPts val="1800"/>
              </a:lnSpc>
              <a:spcAft>
                <a:spcPts val="600"/>
              </a:spcAft>
            </a:pPr>
            <a:endParaRPr lang="en-GB" sz="1200" dirty="0">
              <a:latin typeface="Arial" charset="0"/>
              <a:ea typeface="Arial" charset="0"/>
              <a:cs typeface="Arial" charset="0"/>
            </a:endParaRPr>
          </a:p>
          <a:p>
            <a:pPr marL="8550">
              <a:lnSpc>
                <a:spcPts val="1800"/>
              </a:lnSpc>
              <a:spcAft>
                <a:spcPts val="600"/>
              </a:spcAft>
            </a:pPr>
            <a:endParaRPr lang="en-GB" sz="1200" dirty="0">
              <a:latin typeface="Arial" charset="0"/>
              <a:ea typeface="Arial" charset="0"/>
              <a:cs typeface="Arial" charset="0"/>
            </a:endParaRPr>
          </a:p>
          <a:p>
            <a:pPr marL="8550">
              <a:lnSpc>
                <a:spcPts val="1800"/>
              </a:lnSpc>
              <a:spcAft>
                <a:spcPts val="600"/>
              </a:spcAft>
            </a:pPr>
            <a:r>
              <a:rPr lang="en-GB" sz="1200" i="1" dirty="0">
                <a:latin typeface="Arial" charset="0"/>
                <a:ea typeface="Arial" charset="0"/>
                <a:cs typeface="Arial" charset="0"/>
              </a:rPr>
              <a:t>. </a:t>
            </a:r>
          </a:p>
        </p:txBody>
      </p:sp>
      <p:sp>
        <p:nvSpPr>
          <p:cNvPr id="16" name="Oval 15"/>
          <p:cNvSpPr/>
          <p:nvPr/>
        </p:nvSpPr>
        <p:spPr>
          <a:xfrm>
            <a:off x="5215998" y="4338517"/>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8" name="Oval 17"/>
          <p:cNvSpPr/>
          <p:nvPr/>
        </p:nvSpPr>
        <p:spPr>
          <a:xfrm>
            <a:off x="7417410" y="4732701"/>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grpSp>
        <p:nvGrpSpPr>
          <p:cNvPr id="7" name="Group 6">
            <a:extLst>
              <a:ext uri="{FF2B5EF4-FFF2-40B4-BE49-F238E27FC236}">
                <a16:creationId xmlns:a16="http://schemas.microsoft.com/office/drawing/2014/main" id="{402E4C7D-52C5-46A4-9755-21EB75957D01}"/>
              </a:ext>
            </a:extLst>
          </p:cNvPr>
          <p:cNvGrpSpPr/>
          <p:nvPr/>
        </p:nvGrpSpPr>
        <p:grpSpPr>
          <a:xfrm>
            <a:off x="2277178" y="4638177"/>
            <a:ext cx="1457326" cy="1457326"/>
            <a:chOff x="1100137" y="4421981"/>
            <a:chExt cx="1457326" cy="1457326"/>
          </a:xfrm>
        </p:grpSpPr>
        <p:sp>
          <p:nvSpPr>
            <p:cNvPr id="8" name="Oval 7">
              <a:extLst>
                <a:ext uri="{FF2B5EF4-FFF2-40B4-BE49-F238E27FC236}">
                  <a16:creationId xmlns:a16="http://schemas.microsoft.com/office/drawing/2014/main" id="{B7C249CA-5224-4DC7-98F5-B302323AF905}"/>
                </a:ext>
              </a:extLst>
            </p:cNvPr>
            <p:cNvSpPr/>
            <p:nvPr/>
          </p:nvSpPr>
          <p:spPr>
            <a:xfrm>
              <a:off x="1100137" y="4421981"/>
              <a:ext cx="1457326" cy="1457326"/>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9F956AE-10D4-4271-849B-3DA2D15C8451}"/>
                </a:ext>
              </a:extLst>
            </p:cNvPr>
            <p:cNvSpPr txBox="1"/>
            <p:nvPr/>
          </p:nvSpPr>
          <p:spPr>
            <a:xfrm>
              <a:off x="1100137" y="4656065"/>
              <a:ext cx="1457326" cy="964175"/>
            </a:xfrm>
            <a:prstGeom prst="rect">
              <a:avLst/>
            </a:prstGeom>
            <a:noFill/>
          </p:spPr>
          <p:txBody>
            <a:bodyPr wrap="square" rtlCol="0">
              <a:spAutoFit/>
            </a:bodyPr>
            <a:lstStyle/>
            <a:p>
              <a:pPr algn="ctr">
                <a:lnSpc>
                  <a:spcPts val="1800"/>
                </a:lnSpc>
                <a:spcAft>
                  <a:spcPts val="600"/>
                </a:spcAft>
              </a:pPr>
              <a:r>
                <a:rPr lang="en-GB" sz="1400" b="1" dirty="0">
                  <a:solidFill>
                    <a:schemeClr val="bg1"/>
                  </a:solidFill>
                  <a:latin typeface="Arial" charset="0"/>
                  <a:ea typeface="Arial" charset="0"/>
                  <a:cs typeface="Arial" charset="0"/>
                </a:rPr>
                <a:t>Top Tip:</a:t>
              </a:r>
            </a:p>
            <a:p>
              <a:pPr algn="ctr">
                <a:lnSpc>
                  <a:spcPts val="1500"/>
                </a:lnSpc>
                <a:spcAft>
                  <a:spcPts val="600"/>
                </a:spcAft>
              </a:pPr>
              <a:r>
                <a:rPr lang="en-GB" sz="1200" dirty="0">
                  <a:solidFill>
                    <a:schemeClr val="bg1"/>
                  </a:solidFill>
                  <a:latin typeface="Arial" charset="0"/>
                  <a:ea typeface="Arial" charset="0"/>
                  <a:cs typeface="Arial" charset="0"/>
                </a:rPr>
                <a:t>Always add a Contact address, were possible. </a:t>
              </a:r>
            </a:p>
          </p:txBody>
        </p:sp>
      </p:grpSp>
      <p:sp>
        <p:nvSpPr>
          <p:cNvPr id="11" name="Oval 10">
            <a:extLst>
              <a:ext uri="{FF2B5EF4-FFF2-40B4-BE49-F238E27FC236}">
                <a16:creationId xmlns:a16="http://schemas.microsoft.com/office/drawing/2014/main" id="{8A0CF473-4B7F-44B7-ADF2-CC7FC9B1B98F}"/>
              </a:ext>
            </a:extLst>
          </p:cNvPr>
          <p:cNvSpPr/>
          <p:nvPr/>
        </p:nvSpPr>
        <p:spPr>
          <a:xfrm>
            <a:off x="5215998" y="5069023"/>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Tree>
    <p:extLst>
      <p:ext uri="{BB962C8B-B14F-4D97-AF65-F5344CB8AC3E}">
        <p14:creationId xmlns:p14="http://schemas.microsoft.com/office/powerpoint/2010/main" val="19810015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4F716-2754-426D-A0B8-35CC93E6A8A8}"/>
              </a:ext>
            </a:extLst>
          </p:cNvPr>
          <p:cNvPicPr>
            <a:picLocks noChangeAspect="1"/>
          </p:cNvPicPr>
          <p:nvPr/>
        </p:nvPicPr>
        <p:blipFill>
          <a:blip r:embed="rId2"/>
          <a:stretch>
            <a:fillRect/>
          </a:stretch>
        </p:blipFill>
        <p:spPr>
          <a:xfrm>
            <a:off x="3822492" y="-77754"/>
            <a:ext cx="5186596" cy="101321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13" name="TextBox 12"/>
          <p:cNvSpPr txBox="1"/>
          <p:nvPr/>
        </p:nvSpPr>
        <p:spPr>
          <a:xfrm>
            <a:off x="612000" y="1439999"/>
            <a:ext cx="2581256" cy="1451744"/>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From the </a:t>
            </a:r>
            <a:r>
              <a:rPr lang="en-GB" sz="1100" b="1" dirty="0">
                <a:latin typeface="Arial" panose="020B0604020202020204" pitchFamily="34" charset="0"/>
                <a:cs typeface="Arial" panose="020B0604020202020204" pitchFamily="34" charset="0"/>
              </a:rPr>
              <a:t>View Contact Screen </a:t>
            </a:r>
            <a:r>
              <a:rPr lang="en-GB" sz="1100" dirty="0">
                <a:latin typeface="Arial" panose="020B0604020202020204" pitchFamily="34" charset="0"/>
                <a:cs typeface="Arial" panose="020B0604020202020204" pitchFamily="34" charset="0"/>
              </a:rPr>
              <a:t>the</a:t>
            </a:r>
            <a:r>
              <a:rPr lang="en-GB" sz="1100" b="1" i="1"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Tractivity Email Validation </a:t>
            </a:r>
            <a:r>
              <a:rPr lang="en-GB" sz="1100" dirty="0">
                <a:latin typeface="Arial" panose="020B0604020202020204" pitchFamily="34" charset="0"/>
                <a:cs typeface="Arial" panose="020B0604020202020204" pitchFamily="34" charset="0"/>
              </a:rPr>
              <a:t>tool, will continually check the email address is valid. Press the question mark symbol to view the </a:t>
            </a:r>
            <a:r>
              <a:rPr lang="en-GB" sz="1100" b="1" dirty="0">
                <a:latin typeface="Arial" panose="020B0604020202020204" pitchFamily="34" charset="0"/>
                <a:cs typeface="Arial" panose="020B0604020202020204" pitchFamily="34" charset="0"/>
              </a:rPr>
              <a:t>Tractivity Email Verification Key. </a:t>
            </a:r>
          </a:p>
        </p:txBody>
      </p:sp>
      <p:sp>
        <p:nvSpPr>
          <p:cNvPr id="10" name="TextBox 9"/>
          <p:cNvSpPr txBox="1"/>
          <p:nvPr/>
        </p:nvSpPr>
        <p:spPr>
          <a:xfrm>
            <a:off x="607219"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View Contact</a:t>
            </a:r>
          </a:p>
        </p:txBody>
      </p:sp>
      <p:sp>
        <p:nvSpPr>
          <p:cNvPr id="14" name="Oval 13"/>
          <p:cNvSpPr/>
          <p:nvPr/>
        </p:nvSpPr>
        <p:spPr>
          <a:xfrm>
            <a:off x="7037167" y="192786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8" name="Oval 7">
            <a:extLst>
              <a:ext uri="{FF2B5EF4-FFF2-40B4-BE49-F238E27FC236}">
                <a16:creationId xmlns:a16="http://schemas.microsoft.com/office/drawing/2014/main" id="{4A1DEE21-B64F-4613-977A-6EC58246F21D}"/>
              </a:ext>
            </a:extLst>
          </p:cNvPr>
          <p:cNvSpPr/>
          <p:nvPr/>
        </p:nvSpPr>
        <p:spPr>
          <a:xfrm>
            <a:off x="5982667" y="4988332"/>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pic>
        <p:nvPicPr>
          <p:cNvPr id="3" name="Picture 2">
            <a:extLst>
              <a:ext uri="{FF2B5EF4-FFF2-40B4-BE49-F238E27FC236}">
                <a16:creationId xmlns:a16="http://schemas.microsoft.com/office/drawing/2014/main" id="{FDEAEA85-E790-4FE3-BCE2-7AE6164B3717}"/>
              </a:ext>
            </a:extLst>
          </p:cNvPr>
          <p:cNvPicPr>
            <a:picLocks noChangeAspect="1"/>
          </p:cNvPicPr>
          <p:nvPr/>
        </p:nvPicPr>
        <p:blipFill>
          <a:blip r:embed="rId4"/>
          <a:stretch>
            <a:fillRect/>
          </a:stretch>
        </p:blipFill>
        <p:spPr>
          <a:xfrm>
            <a:off x="3193256" y="2968687"/>
            <a:ext cx="3843911" cy="3257646"/>
          </a:xfrm>
          <a:prstGeom prst="rect">
            <a:avLst/>
          </a:prstGeom>
          <a:ln w="28575">
            <a:solidFill>
              <a:srgbClr val="BC0034"/>
            </a:solidFill>
          </a:ln>
          <a:effectLst>
            <a:outerShdw blurRad="63500" dist="63500" dir="5400000" algn="t" rotWithShape="0">
              <a:prstClr val="black">
                <a:alpha val="50000"/>
              </a:prstClr>
            </a:outerShdw>
          </a:effectLst>
        </p:spPr>
      </p:pic>
    </p:spTree>
    <p:extLst>
      <p:ext uri="{BB962C8B-B14F-4D97-AF65-F5344CB8AC3E}">
        <p14:creationId xmlns:p14="http://schemas.microsoft.com/office/powerpoint/2010/main" val="36425479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52DC7-17E9-496D-9A30-41F4DC3FBDE2}"/>
              </a:ext>
            </a:extLst>
          </p:cNvPr>
          <p:cNvPicPr>
            <a:picLocks noChangeAspect="1"/>
          </p:cNvPicPr>
          <p:nvPr/>
        </p:nvPicPr>
        <p:blipFill>
          <a:blip r:embed="rId2"/>
          <a:stretch>
            <a:fillRect/>
          </a:stretch>
        </p:blipFill>
        <p:spPr>
          <a:xfrm>
            <a:off x="3938655" y="966110"/>
            <a:ext cx="5183222" cy="77309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13" name="TextBox 12"/>
          <p:cNvSpPr txBox="1"/>
          <p:nvPr/>
        </p:nvSpPr>
        <p:spPr>
          <a:xfrm>
            <a:off x="607219" y="1482542"/>
            <a:ext cx="3102035" cy="2378023"/>
          </a:xfrm>
          <a:prstGeom prst="rect">
            <a:avLst/>
          </a:prstGeom>
          <a:noFill/>
        </p:spPr>
        <p:txBody>
          <a:bodyPr wrap="square" rtlCol="0">
            <a:spAutoFit/>
          </a:bodyPr>
          <a:lstStyle/>
          <a:p>
            <a:pPr>
              <a:lnSpc>
                <a:spcPts val="1800"/>
              </a:lnSpc>
              <a:spcAft>
                <a:spcPts val="600"/>
              </a:spcAft>
            </a:pPr>
            <a:r>
              <a:rPr lang="en-GB" sz="1100" b="1" dirty="0">
                <a:latin typeface="Arial" charset="0"/>
                <a:cs typeface="Arial" charset="0"/>
              </a:rPr>
              <a:t>View Contact Screen, </a:t>
            </a:r>
            <a:r>
              <a:rPr lang="en-GB" sz="1100" dirty="0">
                <a:latin typeface="Arial" charset="0"/>
                <a:cs typeface="Arial" charset="0"/>
              </a:rPr>
              <a:t>is a useful area of the system: </a:t>
            </a:r>
          </a:p>
          <a:p>
            <a:pPr marL="228600" indent="-228600">
              <a:lnSpc>
                <a:spcPts val="1800"/>
              </a:lnSpc>
              <a:spcAft>
                <a:spcPts val="600"/>
              </a:spcAft>
              <a:buFont typeface="+mj-lt"/>
              <a:buAutoNum type="arabicPeriod"/>
            </a:pPr>
            <a:r>
              <a:rPr lang="en-GB" sz="1100" b="1" dirty="0">
                <a:latin typeface="Arial" charset="0"/>
                <a:cs typeface="Arial" charset="0"/>
              </a:rPr>
              <a:t>View</a:t>
            </a:r>
            <a:r>
              <a:rPr lang="en-GB" sz="1100" dirty="0">
                <a:latin typeface="Arial" charset="0"/>
                <a:cs typeface="Arial" charset="0"/>
              </a:rPr>
              <a:t> </a:t>
            </a:r>
            <a:r>
              <a:rPr lang="en-GB" sz="1100" b="1" dirty="0">
                <a:latin typeface="Arial" charset="0"/>
                <a:cs typeface="Arial" charset="0"/>
              </a:rPr>
              <a:t>and Edit </a:t>
            </a:r>
            <a:r>
              <a:rPr lang="en-GB" sz="1100" dirty="0">
                <a:latin typeface="Arial" charset="0"/>
                <a:cs typeface="Arial" charset="0"/>
              </a:rPr>
              <a:t>the information you have added, using the quick edit button. </a:t>
            </a:r>
          </a:p>
          <a:p>
            <a:pPr marL="228600" indent="-228600">
              <a:lnSpc>
                <a:spcPts val="1800"/>
              </a:lnSpc>
              <a:spcAft>
                <a:spcPts val="600"/>
              </a:spcAft>
              <a:buFont typeface="+mj-lt"/>
              <a:buAutoNum type="arabicPeriod"/>
            </a:pPr>
            <a:r>
              <a:rPr lang="en-GB" sz="1100" b="1" dirty="0">
                <a:latin typeface="Arial" charset="0"/>
                <a:cs typeface="Arial" charset="0"/>
              </a:rPr>
              <a:t>Half-way navigation bar</a:t>
            </a:r>
            <a:r>
              <a:rPr lang="en-GB" sz="1100" dirty="0">
                <a:latin typeface="Arial" charset="0"/>
                <a:cs typeface="Arial" charset="0"/>
              </a:rPr>
              <a:t>, will start to build and hold any information you add that relates to your contact, including enquiries, activities &amp; issues. </a:t>
            </a:r>
          </a:p>
          <a:p>
            <a:pPr>
              <a:lnSpc>
                <a:spcPts val="1800"/>
              </a:lnSpc>
              <a:spcAft>
                <a:spcPts val="600"/>
              </a:spcAft>
            </a:pPr>
            <a:endParaRPr lang="en-GB" sz="1200" dirty="0">
              <a:latin typeface="Arial" charset="0"/>
              <a:ea typeface="Arial" charset="0"/>
              <a:cs typeface="Arial" charset="0"/>
            </a:endParaRPr>
          </a:p>
        </p:txBody>
      </p:sp>
      <p:sp>
        <p:nvSpPr>
          <p:cNvPr id="10" name="TextBox 9"/>
          <p:cNvSpPr txBox="1"/>
          <p:nvPr/>
        </p:nvSpPr>
        <p:spPr>
          <a:xfrm>
            <a:off x="607219"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View Contact</a:t>
            </a:r>
          </a:p>
        </p:txBody>
      </p:sp>
      <p:sp>
        <p:nvSpPr>
          <p:cNvPr id="14" name="Oval 13"/>
          <p:cNvSpPr/>
          <p:nvPr/>
        </p:nvSpPr>
        <p:spPr>
          <a:xfrm>
            <a:off x="7600436" y="2731263"/>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1" name="Oval 10">
            <a:extLst>
              <a:ext uri="{FF2B5EF4-FFF2-40B4-BE49-F238E27FC236}">
                <a16:creationId xmlns:a16="http://schemas.microsoft.com/office/drawing/2014/main" id="{418EDE62-AD83-45CF-898D-537C93E17CD4}"/>
              </a:ext>
            </a:extLst>
          </p:cNvPr>
          <p:cNvSpPr/>
          <p:nvPr/>
        </p:nvSpPr>
        <p:spPr>
          <a:xfrm>
            <a:off x="4505146" y="4692003"/>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Tree>
    <p:extLst>
      <p:ext uri="{BB962C8B-B14F-4D97-AF65-F5344CB8AC3E}">
        <p14:creationId xmlns:p14="http://schemas.microsoft.com/office/powerpoint/2010/main" val="30370071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6483" y="1775174"/>
            <a:ext cx="8240772" cy="400110"/>
          </a:xfrm>
          <a:prstGeom prst="rect">
            <a:avLst/>
          </a:prstGeom>
          <a:noFill/>
        </p:spPr>
        <p:txBody>
          <a:bodyPr wrap="square" rtlCol="0">
            <a:spAutoFit/>
          </a:bodyPr>
          <a:lstStyle/>
          <a:p>
            <a:pPr algn="ctr"/>
            <a:r>
              <a:rPr lang="en-GB" sz="2000" b="1" dirty="0">
                <a:solidFill>
                  <a:srgbClr val="CC0033"/>
                </a:solidFill>
                <a:latin typeface="Arial" charset="0"/>
                <a:ea typeface="Arial" charset="0"/>
                <a:cs typeface="Arial" charset="0"/>
              </a:rPr>
              <a:t>Adding Stakeholders, Enquiries and Issues to Your System</a:t>
            </a:r>
          </a:p>
        </p:txBody>
      </p:sp>
      <p:sp>
        <p:nvSpPr>
          <p:cNvPr id="5" name="TextBox 4"/>
          <p:cNvSpPr txBox="1"/>
          <p:nvPr/>
        </p:nvSpPr>
        <p:spPr>
          <a:xfrm>
            <a:off x="1" y="3459672"/>
            <a:ext cx="9144000" cy="456535"/>
          </a:xfrm>
          <a:prstGeom prst="rect">
            <a:avLst/>
          </a:prstGeom>
          <a:noFill/>
        </p:spPr>
        <p:txBody>
          <a:bodyPr wrap="square" rtlCol="0">
            <a:spAutoFit/>
          </a:bodyPr>
          <a:lstStyle/>
          <a:p>
            <a:pPr algn="ctr">
              <a:lnSpc>
                <a:spcPct val="150000"/>
              </a:lnSpc>
            </a:pPr>
            <a:r>
              <a:rPr lang="en-GB" dirty="0">
                <a:latin typeface="Arial" charset="0"/>
                <a:ea typeface="Arial" charset="0"/>
                <a:cs typeface="Arial" charset="0"/>
              </a:rPr>
              <a:t>Add Contact           Add Enquiry          Add </a:t>
            </a:r>
            <a:r>
              <a:rPr lang="en-GB" dirty="0" err="1">
                <a:latin typeface="Arial" charset="0"/>
                <a:ea typeface="Arial" charset="0"/>
                <a:cs typeface="Arial" charset="0"/>
              </a:rPr>
              <a:t>Activitie</a:t>
            </a:r>
            <a:r>
              <a:rPr lang="en-GB" dirty="0">
                <a:latin typeface="Arial" charset="0"/>
                <a:ea typeface="Arial" charset="0"/>
                <a:cs typeface="Arial" charset="0"/>
              </a:rPr>
              <a:t>           Add Issues</a:t>
            </a:r>
          </a:p>
        </p:txBody>
      </p:sp>
      <p:sp>
        <p:nvSpPr>
          <p:cNvPr id="2" name="Right Arrow 1"/>
          <p:cNvSpPr/>
          <p:nvPr/>
        </p:nvSpPr>
        <p:spPr>
          <a:xfrm>
            <a:off x="2556541" y="3604889"/>
            <a:ext cx="339212" cy="276364"/>
          </a:xfrm>
          <a:prstGeom prst="rightArrow">
            <a:avLst>
              <a:gd name="adj1" fmla="val 46956"/>
              <a:gd name="adj2" fmla="val 69781"/>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4741552" y="3604889"/>
            <a:ext cx="339212" cy="276364"/>
          </a:xfrm>
          <a:prstGeom prst="rightArrow">
            <a:avLst>
              <a:gd name="adj1" fmla="val 46956"/>
              <a:gd name="adj2" fmla="val 69781"/>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6810815" y="3604889"/>
            <a:ext cx="339212" cy="276364"/>
          </a:xfrm>
          <a:prstGeom prst="rightArrow">
            <a:avLst>
              <a:gd name="adj1" fmla="val 46956"/>
              <a:gd name="adj2" fmla="val 69781"/>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3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2BD80-1967-458B-8B88-86FB7BAB6C0B}"/>
              </a:ext>
            </a:extLst>
          </p:cNvPr>
          <p:cNvPicPr>
            <a:picLocks noChangeAspect="1"/>
          </p:cNvPicPr>
          <p:nvPr/>
        </p:nvPicPr>
        <p:blipFill>
          <a:blip r:embed="rId3"/>
          <a:stretch>
            <a:fillRect/>
          </a:stretch>
        </p:blipFill>
        <p:spPr>
          <a:xfrm>
            <a:off x="3479714" y="1440000"/>
            <a:ext cx="5595540" cy="2336069"/>
          </a:xfrm>
          <a:prstGeom prst="rect">
            <a:avLst/>
          </a:prstGeom>
          <a:effectLst>
            <a:outerShdw blurRad="50800" dist="50800" dir="5400000" algn="ctr" rotWithShape="0">
              <a:schemeClr val="tx1">
                <a:alpha val="50000"/>
              </a:scheme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9" name="TextBox 8"/>
          <p:cNvSpPr txBox="1"/>
          <p:nvPr/>
        </p:nvSpPr>
        <p:spPr>
          <a:xfrm>
            <a:off x="612000" y="1440000"/>
            <a:ext cx="2867714" cy="4529510"/>
          </a:xfrm>
          <a:prstGeom prst="rect">
            <a:avLst/>
          </a:prstGeom>
          <a:noFill/>
        </p:spPr>
        <p:txBody>
          <a:bodyPr wrap="square" rtlCol="0">
            <a:spAutoFit/>
          </a:bodyPr>
          <a:lstStyle/>
          <a:p>
            <a:pPr>
              <a:lnSpc>
                <a:spcPts val="1800"/>
              </a:lnSpc>
              <a:spcAft>
                <a:spcPts val="600"/>
              </a:spcAft>
            </a:pPr>
            <a:r>
              <a:rPr lang="en-GB" sz="1100" b="1" i="1" dirty="0">
                <a:latin typeface="Arial" panose="020B0604020202020204" pitchFamily="34" charset="0"/>
                <a:cs typeface="Arial" panose="020B0604020202020204" pitchFamily="34" charset="0"/>
              </a:rPr>
              <a:t>Send Update Request Email</a:t>
            </a:r>
            <a:r>
              <a:rPr lang="en-GB" sz="1100" dirty="0">
                <a:latin typeface="Arial" panose="020B0604020202020204" pitchFamily="34" charset="0"/>
                <a:cs typeface="Arial" panose="020B0604020202020204" pitchFamily="34" charset="0"/>
              </a:rPr>
              <a:t> to obtain your company or contacts subscriptions preferences via an automated email.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SEND UPDATE REQUEST EMAIL </a:t>
            </a:r>
            <a:r>
              <a:rPr lang="en-GB" sz="1100" dirty="0">
                <a:latin typeface="Arial" panose="020B0604020202020204" pitchFamily="34" charset="0"/>
                <a:cs typeface="Arial" panose="020B0604020202020204" pitchFamily="34" charset="0"/>
              </a:rPr>
              <a:t>button will only appear if a Valid Email address is added and Email Contact Permitted is selected.</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Email Template </a:t>
            </a:r>
            <a:r>
              <a:rPr lang="en-GB" sz="1100" dirty="0">
                <a:latin typeface="Arial" panose="020B0604020202020204" pitchFamily="34" charset="0"/>
                <a:cs typeface="Arial" panose="020B0604020202020204" pitchFamily="34" charset="0"/>
              </a:rPr>
              <a:t>is branded to meet your Organisations Brand Guidelines and agreed text.</a:t>
            </a:r>
          </a:p>
          <a:p>
            <a:pPr marL="228600" indent="-228600">
              <a:lnSpc>
                <a:spcPts val="1800"/>
              </a:lnSpc>
              <a:buFont typeface="+mj-lt"/>
              <a:buAutoNum type="arabicPeriod"/>
            </a:pPr>
            <a:r>
              <a:rPr lang="en-GB" sz="1100" b="1" i="1" dirty="0">
                <a:latin typeface="Arial" panose="020B0604020202020204" pitchFamily="34" charset="0"/>
                <a:cs typeface="Arial" panose="020B0604020202020204" pitchFamily="34" charset="0"/>
              </a:rPr>
              <a:t>Subscription Preferences Email- </a:t>
            </a:r>
            <a:r>
              <a:rPr lang="en-GB" sz="1100" dirty="0">
                <a:latin typeface="Arial" panose="020B0604020202020204" pitchFamily="34" charset="0"/>
                <a:cs typeface="Arial" panose="020B0604020202020204" pitchFamily="34" charset="0"/>
              </a:rPr>
              <a:t>includes a button that enables Organisations and Contacts to update their preferences.</a:t>
            </a:r>
            <a:r>
              <a:rPr lang="en-GB" sz="1100" b="1" dirty="0">
                <a:latin typeface="Arial" panose="020B0604020202020204" pitchFamily="34" charset="0"/>
                <a:cs typeface="Arial" panose="020B0604020202020204" pitchFamily="34" charset="0"/>
              </a:rPr>
              <a:t> </a:t>
            </a:r>
          </a:p>
          <a:p>
            <a:pPr marL="228600" indent="-228600">
              <a:lnSpc>
                <a:spcPts val="1800"/>
              </a:lnSpc>
              <a:buFont typeface="+mj-lt"/>
              <a:buAutoNum type="arabicPeriod"/>
            </a:pPr>
            <a:endParaRPr lang="en-GB" sz="1100" b="1" dirty="0">
              <a:latin typeface="Arial" panose="020B0604020202020204" pitchFamily="34" charset="0"/>
              <a:cs typeface="Arial" panose="020B0604020202020204" pitchFamily="34" charset="0"/>
            </a:endParaRPr>
          </a:p>
          <a:p>
            <a:pPr>
              <a:lnSpc>
                <a:spcPts val="1800"/>
              </a:lnSpc>
              <a:spcAft>
                <a:spcPts val="600"/>
              </a:spcAft>
            </a:pPr>
            <a:r>
              <a:rPr lang="en-GB" sz="1100" b="1" i="1" dirty="0">
                <a:latin typeface="Arial" panose="020B0604020202020204" pitchFamily="34" charset="0"/>
                <a:cs typeface="Arial" panose="020B0604020202020204" pitchFamily="34" charset="0"/>
              </a:rPr>
              <a:t>Subscription Preferences </a:t>
            </a:r>
            <a:r>
              <a:rPr lang="en-GB" sz="1100" i="1" dirty="0">
                <a:latin typeface="Arial" panose="020B0604020202020204" pitchFamily="34" charset="0"/>
                <a:cs typeface="Arial" panose="020B0604020202020204" pitchFamily="34" charset="0"/>
              </a:rPr>
              <a:t>are</a:t>
            </a:r>
            <a:r>
              <a:rPr lang="en-GB" sz="1100" b="1" i="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automatically updated inside Tractivity.  </a:t>
            </a:r>
          </a:p>
          <a:p>
            <a:pPr marL="228600" indent="-228600">
              <a:lnSpc>
                <a:spcPts val="1800"/>
              </a:lnSpc>
              <a:spcAft>
                <a:spcPts val="600"/>
              </a:spcAft>
              <a:buFont typeface="+mj-lt"/>
              <a:buAutoNum type="arabicPeriod"/>
            </a:pPr>
            <a:endParaRPr lang="en-GB" sz="1100" dirty="0">
              <a:latin typeface="Arial" charset="0"/>
              <a:ea typeface="Arial" charset="0"/>
              <a:cs typeface="Arial" charset="0"/>
            </a:endParaRPr>
          </a:p>
        </p:txBody>
      </p:sp>
      <p:sp>
        <p:nvSpPr>
          <p:cNvPr id="10" name="TextBox 9"/>
          <p:cNvSpPr txBox="1"/>
          <p:nvPr/>
        </p:nvSpPr>
        <p:spPr>
          <a:xfrm>
            <a:off x="607219"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Send GDPR Subscription Preference from Tractivity</a:t>
            </a:r>
          </a:p>
        </p:txBody>
      </p:sp>
      <p:sp>
        <p:nvSpPr>
          <p:cNvPr id="2" name="AutoShape 2" descr="filesystem:chrome-extension://fdpohaocaechififmbbbbbknoalclacl/temporary/screencapture-server-smartmailer-tractivity-co-uk-previewmailshot-aspx-1506603544339.pn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0" descr="filesystem:chrome-extension://fdpohaocaechififmbbbbbknoalclacl/temporary/screencapture-server-smartmailer-tractivity-co-uk-previewmailshot-aspx-1506603578175.png"/>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12" descr="filesystem:chrome-extension://fdpohaocaechififmbbbbbknoalclacl/temporary/screencapture-server-smartmailer-tractivity-co-uk-previewmailshot-aspx-1506604364124.png"/>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 name="Oval 17">
            <a:extLst>
              <a:ext uri="{FF2B5EF4-FFF2-40B4-BE49-F238E27FC236}">
                <a16:creationId xmlns:a16="http://schemas.microsoft.com/office/drawing/2014/main" id="{6BC51935-E94B-464A-BA8F-27A386887CE6}"/>
              </a:ext>
            </a:extLst>
          </p:cNvPr>
          <p:cNvSpPr/>
          <p:nvPr/>
        </p:nvSpPr>
        <p:spPr>
          <a:xfrm>
            <a:off x="7088725" y="1556875"/>
            <a:ext cx="286492" cy="302870"/>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pic>
        <p:nvPicPr>
          <p:cNvPr id="12" name="Picture 11">
            <a:extLst>
              <a:ext uri="{FF2B5EF4-FFF2-40B4-BE49-F238E27FC236}">
                <a16:creationId xmlns:a16="http://schemas.microsoft.com/office/drawing/2014/main" id="{7E0077FC-2E44-410D-85FF-24BA40F1FB75}"/>
              </a:ext>
            </a:extLst>
          </p:cNvPr>
          <p:cNvPicPr/>
          <p:nvPr/>
        </p:nvPicPr>
        <p:blipFill>
          <a:blip r:embed="rId5"/>
          <a:stretch>
            <a:fillRect/>
          </a:stretch>
        </p:blipFill>
        <p:spPr>
          <a:xfrm>
            <a:off x="5085732" y="2662134"/>
            <a:ext cx="3783624" cy="3780776"/>
          </a:xfrm>
          <a:prstGeom prst="rect">
            <a:avLst/>
          </a:prstGeom>
          <a:ln w="63500">
            <a:solidFill>
              <a:schemeClr val="bg1"/>
            </a:solidFill>
            <a:miter lim="800000"/>
          </a:ln>
          <a:effectLst>
            <a:outerShdw blurRad="50800" dist="38100" dir="5400000" algn="t" rotWithShape="0">
              <a:prstClr val="black">
                <a:alpha val="40000"/>
              </a:prstClr>
            </a:outerShdw>
          </a:effectLst>
        </p:spPr>
      </p:pic>
      <p:sp>
        <p:nvSpPr>
          <p:cNvPr id="14" name="Oval 13">
            <a:extLst>
              <a:ext uri="{FF2B5EF4-FFF2-40B4-BE49-F238E27FC236}">
                <a16:creationId xmlns:a16="http://schemas.microsoft.com/office/drawing/2014/main" id="{18C69069-46F3-4D84-A058-12CD77673663}"/>
              </a:ext>
            </a:extLst>
          </p:cNvPr>
          <p:cNvSpPr/>
          <p:nvPr/>
        </p:nvSpPr>
        <p:spPr>
          <a:xfrm>
            <a:off x="8528875" y="2731568"/>
            <a:ext cx="286492" cy="302870"/>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5" name="Oval 14">
            <a:extLst>
              <a:ext uri="{FF2B5EF4-FFF2-40B4-BE49-F238E27FC236}">
                <a16:creationId xmlns:a16="http://schemas.microsoft.com/office/drawing/2014/main" id="{9D7C6BB6-FB82-4EDD-8569-A1B3A3625ECD}"/>
              </a:ext>
            </a:extLst>
          </p:cNvPr>
          <p:cNvSpPr/>
          <p:nvPr/>
        </p:nvSpPr>
        <p:spPr>
          <a:xfrm>
            <a:off x="6564882" y="4734023"/>
            <a:ext cx="286492" cy="302870"/>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Tree>
    <p:extLst>
      <p:ext uri="{BB962C8B-B14F-4D97-AF65-F5344CB8AC3E}">
        <p14:creationId xmlns:p14="http://schemas.microsoft.com/office/powerpoint/2010/main" val="25440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0" y="5042850"/>
            <a:ext cx="4572000" cy="984885"/>
          </a:xfrm>
          <a:prstGeom prst="rect">
            <a:avLst/>
          </a:prstGeom>
        </p:spPr>
        <p:txBody>
          <a:bodyPr>
            <a:spAutoFit/>
          </a:bodyPr>
          <a:lstStyle/>
          <a:p>
            <a:pPr algn="ctr" fontAlgn="base">
              <a:spcBef>
                <a:spcPts val="400"/>
              </a:spcBef>
              <a:spcAft>
                <a:spcPct val="0"/>
              </a:spcAft>
              <a:buClr>
                <a:srgbClr val="CC0033"/>
              </a:buClr>
            </a:pPr>
            <a:r>
              <a:rPr lang="en-GB" sz="1200" dirty="0">
                <a:latin typeface="Arial" panose="020B0604020202020204" pitchFamily="34" charset="0"/>
                <a:cs typeface="Arial" panose="020B0604020202020204" pitchFamily="34" charset="0"/>
              </a:rPr>
              <a:t>Systems House, Deepdale Business Park,</a:t>
            </a:r>
          </a:p>
          <a:p>
            <a:pPr algn="ctr" fontAlgn="base">
              <a:spcBef>
                <a:spcPts val="400"/>
              </a:spcBef>
              <a:spcAft>
                <a:spcPct val="0"/>
              </a:spcAft>
              <a:buClr>
                <a:srgbClr val="CC0033"/>
              </a:buClr>
            </a:pPr>
            <a:r>
              <a:rPr lang="en-GB" sz="1200" dirty="0">
                <a:latin typeface="Arial" panose="020B0604020202020204" pitchFamily="34" charset="0"/>
                <a:cs typeface="Arial" panose="020B0604020202020204" pitchFamily="34" charset="0"/>
              </a:rPr>
              <a:t>Bakewell, Derbyshire, DE45 1GT</a:t>
            </a:r>
          </a:p>
          <a:p>
            <a:pPr algn="ctr" fontAlgn="base">
              <a:spcBef>
                <a:spcPts val="400"/>
              </a:spcBef>
              <a:spcAft>
                <a:spcPct val="0"/>
              </a:spcAft>
              <a:buClr>
                <a:srgbClr val="CC0033"/>
              </a:buClr>
            </a:pPr>
            <a:endParaRPr lang="en-GB" sz="1200" dirty="0">
              <a:latin typeface="Arial" panose="020B0604020202020204" pitchFamily="34" charset="0"/>
              <a:cs typeface="Arial" panose="020B0604020202020204" pitchFamily="34" charset="0"/>
            </a:endParaRPr>
          </a:p>
          <a:p>
            <a:pPr algn="ctr" fontAlgn="base">
              <a:spcBef>
                <a:spcPts val="400"/>
              </a:spcBef>
              <a:spcAft>
                <a:spcPct val="0"/>
              </a:spcAft>
              <a:buClr>
                <a:srgbClr val="CC0033"/>
              </a:buClr>
            </a:pPr>
            <a:r>
              <a:rPr lang="en-GB" sz="1200" b="1" dirty="0">
                <a:latin typeface="Arial" panose="020B0604020202020204" pitchFamily="34" charset="0"/>
                <a:cs typeface="Arial" panose="020B0604020202020204" pitchFamily="34" charset="0"/>
                <a:hlinkClick r:id="rId3"/>
              </a:rPr>
              <a:t>www.tractivity.co.uk</a:t>
            </a:r>
            <a:r>
              <a:rPr lang="en-GB" sz="1200" b="1" dirty="0">
                <a:latin typeface="Arial" panose="020B0604020202020204" pitchFamily="34" charset="0"/>
                <a:cs typeface="Arial" panose="020B0604020202020204" pitchFamily="34" charset="0"/>
              </a:rPr>
              <a:t> </a:t>
            </a:r>
          </a:p>
        </p:txBody>
      </p:sp>
      <p:sp>
        <p:nvSpPr>
          <p:cNvPr id="4" name="Rectangle 3"/>
          <p:cNvSpPr/>
          <p:nvPr/>
        </p:nvSpPr>
        <p:spPr>
          <a:xfrm>
            <a:off x="2286000" y="2292277"/>
            <a:ext cx="4572000" cy="605294"/>
          </a:xfrm>
          <a:prstGeom prst="rect">
            <a:avLst/>
          </a:prstGeom>
        </p:spPr>
        <p:txBody>
          <a:bodyPr>
            <a:spAutoFit/>
          </a:bodyPr>
          <a:lstStyle/>
          <a:p>
            <a:pPr algn="ctr" fontAlgn="base">
              <a:spcBef>
                <a:spcPts val="400"/>
              </a:spcBef>
              <a:spcAft>
                <a:spcPct val="0"/>
              </a:spcAft>
              <a:buClr>
                <a:srgbClr val="CC0033"/>
              </a:buClr>
            </a:pPr>
            <a:r>
              <a:rPr lang="en-GB" b="1" dirty="0">
                <a:latin typeface="Arial" panose="020B0604020202020204" pitchFamily="34" charset="0"/>
                <a:cs typeface="Arial" panose="020B0604020202020204" pitchFamily="34" charset="0"/>
              </a:rPr>
              <a:t>Vicky Adamson</a:t>
            </a:r>
          </a:p>
          <a:p>
            <a:pPr algn="ctr" fontAlgn="base">
              <a:spcBef>
                <a:spcPts val="400"/>
              </a:spcBef>
              <a:spcAft>
                <a:spcPct val="0"/>
              </a:spcAft>
              <a:buClr>
                <a:srgbClr val="CC0033"/>
              </a:buClr>
            </a:pPr>
            <a:r>
              <a:rPr lang="en-GB" sz="1200" dirty="0">
                <a:latin typeface="Arial" panose="020B0604020202020204" pitchFamily="34" charset="0"/>
                <a:cs typeface="Arial" panose="020B0604020202020204" pitchFamily="34" charset="0"/>
              </a:rPr>
              <a:t>Client Relationship Manager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658" y="1554431"/>
            <a:ext cx="604684" cy="6046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662" y="3925586"/>
            <a:ext cx="3256675" cy="1131695"/>
          </a:xfrm>
          <a:prstGeom prst="rect">
            <a:avLst/>
          </a:prstGeom>
        </p:spPr>
      </p:pic>
    </p:spTree>
    <p:extLst>
      <p:ext uri="{BB962C8B-B14F-4D97-AF65-F5344CB8AC3E}">
        <p14:creationId xmlns:p14="http://schemas.microsoft.com/office/powerpoint/2010/main" val="388672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BED73-87BE-4849-8A07-8DB1AA364798}"/>
              </a:ext>
            </a:extLst>
          </p:cNvPr>
          <p:cNvPicPr>
            <a:picLocks noChangeAspect="1"/>
          </p:cNvPicPr>
          <p:nvPr/>
        </p:nvPicPr>
        <p:blipFill>
          <a:blip r:embed="rId2"/>
          <a:stretch>
            <a:fillRect/>
          </a:stretch>
        </p:blipFill>
        <p:spPr>
          <a:xfrm>
            <a:off x="3881521" y="1828800"/>
            <a:ext cx="4982810" cy="380882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9" name="TextBox 8"/>
          <p:cNvSpPr txBox="1"/>
          <p:nvPr/>
        </p:nvSpPr>
        <p:spPr>
          <a:xfrm>
            <a:off x="612000" y="1468459"/>
            <a:ext cx="2779270" cy="4067845"/>
          </a:xfrm>
          <a:prstGeom prst="rect">
            <a:avLst/>
          </a:prstGeom>
          <a:noFill/>
        </p:spPr>
        <p:txBody>
          <a:bodyPr wrap="square" rtlCol="0">
            <a:spAutoFit/>
          </a:bodyPr>
          <a:lstStyle/>
          <a:p>
            <a:pPr>
              <a:lnSpc>
                <a:spcPts val="1800"/>
              </a:lnSpc>
              <a:spcAft>
                <a:spcPts val="600"/>
              </a:spcAft>
            </a:pPr>
            <a:r>
              <a:rPr lang="en-GB" sz="1100" dirty="0">
                <a:latin typeface="Arial" charset="0"/>
                <a:cs typeface="Arial" charset="0"/>
              </a:rPr>
              <a:t>Use keywords to conduct detailed searches </a:t>
            </a:r>
            <a:r>
              <a:rPr lang="en-GB" sz="1100" b="1" u="sng" dirty="0">
                <a:latin typeface="Arial" charset="0"/>
                <a:cs typeface="Arial" charset="0"/>
              </a:rPr>
              <a:t>before</a:t>
            </a:r>
            <a:r>
              <a:rPr lang="en-GB" sz="1100" dirty="0">
                <a:latin typeface="Arial" charset="0"/>
                <a:cs typeface="Arial" charset="0"/>
              </a:rPr>
              <a:t> adding new Organisations &amp; Contact data to Tractivity.</a:t>
            </a:r>
          </a:p>
          <a:p>
            <a:pPr marL="228600" indent="-228600">
              <a:lnSpc>
                <a:spcPts val="1800"/>
              </a:lnSpc>
              <a:spcAft>
                <a:spcPts val="600"/>
              </a:spcAft>
              <a:buFont typeface="+mj-lt"/>
              <a:buAutoNum type="arabicPeriod"/>
            </a:pPr>
            <a:r>
              <a:rPr lang="en-GB" sz="1100" dirty="0">
                <a:latin typeface="Arial" charset="0"/>
                <a:cs typeface="Arial" charset="0"/>
              </a:rPr>
              <a:t>Using the Search boxes, </a:t>
            </a:r>
            <a:r>
              <a:rPr lang="en-GB" sz="1100" b="1" dirty="0">
                <a:latin typeface="Arial" charset="0"/>
                <a:cs typeface="Arial" charset="0"/>
              </a:rPr>
              <a:t>Organisation Name &amp; Contact Name, </a:t>
            </a:r>
            <a:r>
              <a:rPr lang="en-GB" sz="1100" dirty="0">
                <a:latin typeface="Arial" charset="0"/>
                <a:cs typeface="Arial" charset="0"/>
              </a:rPr>
              <a:t>as you type all exact matches will appear beneath.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Contact Search, </a:t>
            </a:r>
            <a:r>
              <a:rPr lang="en-GB" sz="1100" b="1" i="1" dirty="0">
                <a:latin typeface="Arial" panose="020B0604020202020204" pitchFamily="34" charset="0"/>
                <a:cs typeface="Arial" panose="020B0604020202020204" pitchFamily="34" charset="0"/>
              </a:rPr>
              <a:t>use a contacts surname only. </a:t>
            </a:r>
            <a:r>
              <a:rPr lang="en-GB" sz="1100" dirty="0">
                <a:latin typeface="Arial" panose="020B0604020202020204" pitchFamily="34" charset="0"/>
                <a:cs typeface="Arial" panose="020B0604020202020204" pitchFamily="34" charset="0"/>
              </a:rPr>
              <a:t>Don’t search for a full name, as the contact will not appear.</a:t>
            </a:r>
            <a:r>
              <a:rPr lang="en-GB" sz="1100" b="1" dirty="0">
                <a:latin typeface="Arial" panose="020B0604020202020204" pitchFamily="34" charset="0"/>
                <a:cs typeface="Arial" panose="020B0604020202020204" pitchFamily="34" charset="0"/>
              </a:rPr>
              <a:t>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To see Everything i</a:t>
            </a:r>
            <a:r>
              <a:rPr lang="en-GB" sz="1100" dirty="0">
                <a:latin typeface="Arial" panose="020B0604020202020204" pitchFamily="34" charset="0"/>
                <a:cs typeface="Arial" panose="020B0604020202020204" pitchFamily="34" charset="0"/>
              </a:rPr>
              <a:t>nside your </a:t>
            </a:r>
            <a:r>
              <a:rPr lang="en-GB" sz="1100" b="1" dirty="0">
                <a:latin typeface="Arial" panose="020B0604020202020204" pitchFamily="34" charset="0"/>
                <a:cs typeface="Arial" panose="020B0604020202020204" pitchFamily="34" charset="0"/>
              </a:rPr>
              <a:t>Tractivity System </a:t>
            </a:r>
            <a:r>
              <a:rPr lang="en-GB" sz="1100" dirty="0">
                <a:latin typeface="Arial" panose="020B0604020202020204" pitchFamily="34" charset="0"/>
                <a:cs typeface="Arial" panose="020B0604020202020204" pitchFamily="34" charset="0"/>
              </a:rPr>
              <a:t>press</a:t>
            </a:r>
            <a:r>
              <a:rPr lang="en-GB" sz="1100" b="1" dirty="0">
                <a:latin typeface="Arial" panose="020B0604020202020204" pitchFamily="34" charset="0"/>
                <a:cs typeface="Arial" panose="020B0604020202020204" pitchFamily="34" charset="0"/>
              </a:rPr>
              <a:t> SUBMIT</a:t>
            </a:r>
            <a:r>
              <a:rPr lang="en-GB" sz="1100" dirty="0">
                <a:latin typeface="Arial" panose="020B0604020202020204" pitchFamily="34" charset="0"/>
                <a:cs typeface="Arial" panose="020B0604020202020204" pitchFamily="34" charset="0"/>
              </a:rPr>
              <a:t>. All contact’s, organisation’s and building’s. </a:t>
            </a:r>
            <a:endParaRPr lang="en-GB" sz="1100" b="1" dirty="0">
              <a:latin typeface="Arial" panose="020B0604020202020204" pitchFamily="34" charset="0"/>
              <a:cs typeface="Arial" panose="020B0604020202020204" pitchFamily="34" charset="0"/>
            </a:endParaRPr>
          </a:p>
          <a:p>
            <a:pPr>
              <a:lnSpc>
                <a:spcPts val="1800"/>
              </a:lnSpc>
              <a:spcAft>
                <a:spcPts val="600"/>
              </a:spcAft>
            </a:pPr>
            <a:endParaRPr lang="en-GB" sz="1100" b="1" i="1" dirty="0">
              <a:latin typeface="Arial" panose="020B0604020202020204" pitchFamily="34" charset="0"/>
              <a:cs typeface="Arial" panose="020B0604020202020204" pitchFamily="34" charset="0"/>
            </a:endParaRPr>
          </a:p>
        </p:txBody>
      </p:sp>
      <p:sp>
        <p:nvSpPr>
          <p:cNvPr id="10" name="TextBox 9"/>
          <p:cNvSpPr txBox="1"/>
          <p:nvPr/>
        </p:nvSpPr>
        <p:spPr>
          <a:xfrm>
            <a:off x="619865" y="775197"/>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Always Search before adding New data</a:t>
            </a:r>
          </a:p>
        </p:txBody>
      </p:sp>
      <p:sp>
        <p:nvSpPr>
          <p:cNvPr id="25" name="Oval 24">
            <a:extLst>
              <a:ext uri="{FF2B5EF4-FFF2-40B4-BE49-F238E27FC236}">
                <a16:creationId xmlns:a16="http://schemas.microsoft.com/office/drawing/2014/main" id="{66C97D46-1BD6-4E64-8333-9ED224202F0D}"/>
              </a:ext>
            </a:extLst>
          </p:cNvPr>
          <p:cNvSpPr/>
          <p:nvPr/>
        </p:nvSpPr>
        <p:spPr>
          <a:xfrm>
            <a:off x="4536200" y="3223262"/>
            <a:ext cx="279119" cy="279119"/>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26" name="Oval 25">
            <a:extLst>
              <a:ext uri="{FF2B5EF4-FFF2-40B4-BE49-F238E27FC236}">
                <a16:creationId xmlns:a16="http://schemas.microsoft.com/office/drawing/2014/main" id="{2AC6B350-CA38-4529-B77E-7B4688FE69B2}"/>
              </a:ext>
            </a:extLst>
          </p:cNvPr>
          <p:cNvSpPr/>
          <p:nvPr/>
        </p:nvSpPr>
        <p:spPr>
          <a:xfrm>
            <a:off x="4536200" y="3924719"/>
            <a:ext cx="279119" cy="279119"/>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1" name="Oval 10">
            <a:extLst>
              <a:ext uri="{FF2B5EF4-FFF2-40B4-BE49-F238E27FC236}">
                <a16:creationId xmlns:a16="http://schemas.microsoft.com/office/drawing/2014/main" id="{2425BD32-56B5-404B-85EA-EF1E5E320D00}"/>
              </a:ext>
            </a:extLst>
          </p:cNvPr>
          <p:cNvSpPr/>
          <p:nvPr/>
        </p:nvSpPr>
        <p:spPr>
          <a:xfrm>
            <a:off x="4536199" y="4641612"/>
            <a:ext cx="279119" cy="279119"/>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Tree>
    <p:extLst>
      <p:ext uri="{BB962C8B-B14F-4D97-AF65-F5344CB8AC3E}">
        <p14:creationId xmlns:p14="http://schemas.microsoft.com/office/powerpoint/2010/main" val="24080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9" name="TextBox 8"/>
          <p:cNvSpPr txBox="1"/>
          <p:nvPr/>
        </p:nvSpPr>
        <p:spPr>
          <a:xfrm>
            <a:off x="607219" y="1628946"/>
            <a:ext cx="2628901" cy="1297856"/>
          </a:xfrm>
          <a:prstGeom prst="rect">
            <a:avLst/>
          </a:prstGeom>
          <a:noFill/>
        </p:spPr>
        <p:txBody>
          <a:bodyPr wrap="square" rtlCol="0">
            <a:spAutoFit/>
          </a:bodyPr>
          <a:lstStyle/>
          <a:p>
            <a:pPr marL="8550">
              <a:lnSpc>
                <a:spcPts val="1800"/>
              </a:lnSpc>
              <a:spcAft>
                <a:spcPts val="600"/>
              </a:spcAft>
            </a:pPr>
            <a:r>
              <a:rPr lang="en-GB" sz="1100" dirty="0">
                <a:latin typeface="Arial" charset="0"/>
                <a:cs typeface="Arial" charset="0"/>
              </a:rPr>
              <a:t>Add a Contact &amp; Organisation to Tractivity or </a:t>
            </a:r>
            <a:r>
              <a:rPr lang="en-GB" sz="1100" b="1" i="1" dirty="0">
                <a:latin typeface="Arial" charset="0"/>
                <a:cs typeface="Arial" charset="0"/>
              </a:rPr>
              <a:t>just</a:t>
            </a:r>
            <a:r>
              <a:rPr lang="en-GB" sz="1100" dirty="0">
                <a:latin typeface="Arial" charset="0"/>
                <a:cs typeface="Arial" charset="0"/>
              </a:rPr>
              <a:t> a Contact:</a:t>
            </a:r>
            <a:endParaRPr lang="en-GB" sz="1100" b="1" dirty="0">
              <a:latin typeface="Arial" charset="0"/>
              <a:cs typeface="Arial" charset="0"/>
            </a:endParaRPr>
          </a:p>
          <a:p>
            <a:pPr marL="237150" indent="-228600">
              <a:lnSpc>
                <a:spcPts val="1800"/>
              </a:lnSpc>
              <a:spcAft>
                <a:spcPts val="600"/>
              </a:spcAft>
              <a:buAutoNum type="arabicPeriod"/>
            </a:pPr>
            <a:r>
              <a:rPr lang="en-GB" sz="1100" b="1" dirty="0">
                <a:latin typeface="Arial" charset="0"/>
                <a:cs typeface="Arial" charset="0"/>
              </a:rPr>
              <a:t>Add Organisation </a:t>
            </a:r>
            <a:r>
              <a:rPr lang="en-GB" sz="1100" dirty="0">
                <a:latin typeface="Arial" charset="0"/>
                <a:cs typeface="Arial" charset="0"/>
              </a:rPr>
              <a:t>or </a:t>
            </a:r>
            <a:r>
              <a:rPr lang="en-GB" sz="1100" b="1" dirty="0">
                <a:latin typeface="Arial" charset="0"/>
                <a:cs typeface="Arial" charset="0"/>
              </a:rPr>
              <a:t>Add Contact</a:t>
            </a:r>
            <a:r>
              <a:rPr lang="en-GB" sz="1100" dirty="0">
                <a:latin typeface="Arial" charset="0"/>
                <a:cs typeface="Arial" charset="0"/>
              </a:rPr>
              <a:t>, or just a contact – the choice is yours. </a:t>
            </a:r>
          </a:p>
        </p:txBody>
      </p:sp>
      <p:sp>
        <p:nvSpPr>
          <p:cNvPr id="10" name="TextBox 9"/>
          <p:cNvSpPr txBox="1"/>
          <p:nvPr/>
        </p:nvSpPr>
        <p:spPr>
          <a:xfrm>
            <a:off x="607219" y="766482"/>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Add Organisation or Contact?</a:t>
            </a:r>
          </a:p>
        </p:txBody>
      </p:sp>
      <p:sp>
        <p:nvSpPr>
          <p:cNvPr id="14" name="Oval 13"/>
          <p:cNvSpPr/>
          <p:nvPr/>
        </p:nvSpPr>
        <p:spPr>
          <a:xfrm>
            <a:off x="3263705" y="3429000"/>
            <a:ext cx="279119" cy="279119"/>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pic>
        <p:nvPicPr>
          <p:cNvPr id="3" name="Picture 2">
            <a:extLst>
              <a:ext uri="{FF2B5EF4-FFF2-40B4-BE49-F238E27FC236}">
                <a16:creationId xmlns:a16="http://schemas.microsoft.com/office/drawing/2014/main" id="{D9F1109D-1B1C-4A2D-ABE1-1D54C2372706}"/>
              </a:ext>
            </a:extLst>
          </p:cNvPr>
          <p:cNvPicPr>
            <a:picLocks noChangeAspect="1"/>
          </p:cNvPicPr>
          <p:nvPr/>
        </p:nvPicPr>
        <p:blipFill>
          <a:blip r:embed="rId3"/>
          <a:stretch>
            <a:fillRect/>
          </a:stretch>
        </p:blipFill>
        <p:spPr>
          <a:xfrm>
            <a:off x="3570409" y="1755405"/>
            <a:ext cx="5363428" cy="4178984"/>
          </a:xfrm>
          <a:prstGeom prst="rect">
            <a:avLst/>
          </a:prstGeom>
        </p:spPr>
      </p:pic>
    </p:spTree>
    <p:extLst>
      <p:ext uri="{BB962C8B-B14F-4D97-AF65-F5344CB8AC3E}">
        <p14:creationId xmlns:p14="http://schemas.microsoft.com/office/powerpoint/2010/main" val="13191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7FCF0-5A34-4AF6-B987-11B96DC91358}"/>
              </a:ext>
            </a:extLst>
          </p:cNvPr>
          <p:cNvPicPr>
            <a:picLocks noChangeAspect="1"/>
          </p:cNvPicPr>
          <p:nvPr/>
        </p:nvPicPr>
        <p:blipFill>
          <a:blip r:embed="rId3"/>
          <a:stretch>
            <a:fillRect/>
          </a:stretch>
        </p:blipFill>
        <p:spPr>
          <a:xfrm>
            <a:off x="4707046" y="184355"/>
            <a:ext cx="3879090" cy="6489290"/>
          </a:xfrm>
          <a:prstGeom prst="rect">
            <a:avLst/>
          </a:prstGeom>
        </p:spPr>
      </p:pic>
      <p:sp>
        <p:nvSpPr>
          <p:cNvPr id="6" name="TextBox 5"/>
          <p:cNvSpPr txBox="1"/>
          <p:nvPr/>
        </p:nvSpPr>
        <p:spPr>
          <a:xfrm>
            <a:off x="735039" y="668970"/>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Add Organisation</a:t>
            </a:r>
          </a:p>
        </p:txBody>
      </p:sp>
      <p:sp>
        <p:nvSpPr>
          <p:cNvPr id="9" name="TextBox 8"/>
          <p:cNvSpPr txBox="1"/>
          <p:nvPr/>
        </p:nvSpPr>
        <p:spPr>
          <a:xfrm>
            <a:off x="735039" y="1429861"/>
            <a:ext cx="3021882" cy="5529784"/>
          </a:xfrm>
          <a:prstGeom prst="rect">
            <a:avLst/>
          </a:prstGeom>
          <a:noFill/>
        </p:spPr>
        <p:txBody>
          <a:bodyPr wrap="square" rtlCol="0">
            <a:spAutoFit/>
          </a:bodyPr>
          <a:lstStyle/>
          <a:p>
            <a:pPr marL="8550">
              <a:lnSpc>
                <a:spcPts val="1800"/>
              </a:lnSpc>
              <a:spcAft>
                <a:spcPts val="600"/>
              </a:spcAft>
            </a:pPr>
            <a:r>
              <a:rPr lang="en-GB" sz="1100" dirty="0">
                <a:latin typeface="Arial" charset="0"/>
                <a:cs typeface="Arial" charset="0"/>
              </a:rPr>
              <a:t>From the </a:t>
            </a:r>
            <a:r>
              <a:rPr lang="en-GB" sz="1100" b="1" dirty="0">
                <a:latin typeface="Arial" charset="0"/>
                <a:cs typeface="Arial" charset="0"/>
              </a:rPr>
              <a:t>Organisation &amp; Contacts Module, </a:t>
            </a:r>
            <a:r>
              <a:rPr lang="en-GB" sz="1100" dirty="0">
                <a:latin typeface="Arial" charset="0"/>
                <a:cs typeface="Arial" charset="0"/>
              </a:rPr>
              <a:t>on the left-hand menu select </a:t>
            </a:r>
            <a:r>
              <a:rPr lang="en-GB" sz="1100" b="1" dirty="0">
                <a:latin typeface="Arial" charset="0"/>
                <a:cs typeface="Arial" charset="0"/>
              </a:rPr>
              <a:t>Add Organisation.</a:t>
            </a:r>
            <a:endParaRPr lang="en-GB" sz="1100" dirty="0">
              <a:latin typeface="Arial" charset="0"/>
              <a:cs typeface="Arial" charset="0"/>
            </a:endParaRPr>
          </a:p>
          <a:p>
            <a:pPr marL="8550">
              <a:lnSpc>
                <a:spcPts val="1800"/>
              </a:lnSpc>
              <a:spcAft>
                <a:spcPts val="600"/>
              </a:spcAft>
            </a:pPr>
            <a:r>
              <a:rPr lang="en-GB" sz="1100" dirty="0">
                <a:latin typeface="Arial" charset="0"/>
                <a:cs typeface="Arial" charset="0"/>
              </a:rPr>
              <a:t>Organisation Screen is broken-down into six sections. </a:t>
            </a:r>
          </a:p>
          <a:p>
            <a:pPr marL="237150" indent="-228600">
              <a:lnSpc>
                <a:spcPts val="1800"/>
              </a:lnSpc>
              <a:spcAft>
                <a:spcPts val="600"/>
              </a:spcAft>
              <a:buFont typeface="+mj-lt"/>
              <a:buAutoNum type="arabicPeriod"/>
            </a:pPr>
            <a:r>
              <a:rPr lang="en-GB" sz="1100" b="1" dirty="0">
                <a:latin typeface="Arial" charset="0"/>
                <a:cs typeface="Arial" charset="0"/>
              </a:rPr>
              <a:t>Main Details </a:t>
            </a:r>
          </a:p>
          <a:p>
            <a:pPr marL="237150" indent="-228600">
              <a:lnSpc>
                <a:spcPts val="1800"/>
              </a:lnSpc>
              <a:spcAft>
                <a:spcPts val="600"/>
              </a:spcAft>
              <a:buFont typeface="+mj-lt"/>
              <a:buAutoNum type="arabicPeriod"/>
            </a:pPr>
            <a:r>
              <a:rPr lang="en-GB" sz="1100" b="1" dirty="0">
                <a:latin typeface="Arial" charset="0"/>
                <a:cs typeface="Arial" charset="0"/>
              </a:rPr>
              <a:t>Contact Details</a:t>
            </a:r>
          </a:p>
          <a:p>
            <a:pPr marL="237150" indent="-228600">
              <a:lnSpc>
                <a:spcPts val="1800"/>
              </a:lnSpc>
              <a:spcAft>
                <a:spcPts val="600"/>
              </a:spcAft>
              <a:buFont typeface="+mj-lt"/>
              <a:buAutoNum type="arabicPeriod"/>
            </a:pPr>
            <a:r>
              <a:rPr lang="en-GB" sz="1100" b="1" dirty="0">
                <a:latin typeface="Arial" charset="0"/>
                <a:cs typeface="Arial" charset="0"/>
              </a:rPr>
              <a:t>Categorisations</a:t>
            </a:r>
          </a:p>
          <a:p>
            <a:pPr marL="237150" indent="-228600">
              <a:lnSpc>
                <a:spcPts val="1800"/>
              </a:lnSpc>
              <a:spcAft>
                <a:spcPts val="600"/>
              </a:spcAft>
              <a:buFont typeface="+mj-lt"/>
              <a:buAutoNum type="arabicPeriod"/>
            </a:pPr>
            <a:r>
              <a:rPr lang="en-GB" sz="1100" b="1" dirty="0">
                <a:latin typeface="Arial" charset="0"/>
                <a:cs typeface="Arial" charset="0"/>
              </a:rPr>
              <a:t>Subscription Preferences</a:t>
            </a:r>
          </a:p>
          <a:p>
            <a:pPr marL="237150" indent="-228600">
              <a:lnSpc>
                <a:spcPts val="1800"/>
              </a:lnSpc>
              <a:spcAft>
                <a:spcPts val="600"/>
              </a:spcAft>
              <a:buFont typeface="+mj-lt"/>
              <a:buAutoNum type="arabicPeriod"/>
            </a:pPr>
            <a:r>
              <a:rPr lang="en-GB" sz="1100" b="1" dirty="0">
                <a:latin typeface="Arial" charset="0"/>
                <a:cs typeface="Arial" charset="0"/>
              </a:rPr>
              <a:t>Additional Details </a:t>
            </a:r>
          </a:p>
          <a:p>
            <a:pPr marL="237150" indent="-228600">
              <a:lnSpc>
                <a:spcPts val="1800"/>
              </a:lnSpc>
              <a:spcAft>
                <a:spcPts val="600"/>
              </a:spcAft>
              <a:buFont typeface="+mj-lt"/>
              <a:buAutoNum type="arabicPeriod"/>
            </a:pPr>
            <a:r>
              <a:rPr lang="en-GB" sz="1100" b="1" dirty="0">
                <a:latin typeface="Arial" charset="0"/>
                <a:cs typeface="Arial" charset="0"/>
              </a:rPr>
              <a:t>Projects</a:t>
            </a:r>
          </a:p>
          <a:p>
            <a:pPr marL="8550">
              <a:lnSpc>
                <a:spcPts val="1800"/>
              </a:lnSpc>
              <a:spcAft>
                <a:spcPts val="600"/>
              </a:spcAft>
            </a:pPr>
            <a:r>
              <a:rPr lang="en-GB" sz="1100" dirty="0">
                <a:latin typeface="Arial" charset="0"/>
                <a:cs typeface="Arial" charset="0"/>
              </a:rPr>
              <a:t>Tractivity is changeable, each client has full control of their system, including selecting the information you record, defining mandatory fields and drop-down lists. </a:t>
            </a:r>
          </a:p>
          <a:p>
            <a:pPr marL="8550">
              <a:lnSpc>
                <a:spcPts val="1800"/>
              </a:lnSpc>
              <a:spcAft>
                <a:spcPts val="600"/>
              </a:spcAft>
            </a:pPr>
            <a:r>
              <a:rPr lang="en-GB" sz="1100" b="1" dirty="0">
                <a:latin typeface="Arial" charset="0"/>
                <a:cs typeface="Arial" charset="0"/>
              </a:rPr>
              <a:t>Please note, </a:t>
            </a:r>
            <a:r>
              <a:rPr lang="en-GB" sz="1100" dirty="0">
                <a:latin typeface="Arial" charset="0"/>
                <a:cs typeface="Arial" charset="0"/>
              </a:rPr>
              <a:t>that any information which has an * asterisk is mandatory and will require completing. </a:t>
            </a:r>
          </a:p>
          <a:p>
            <a:pPr marL="8550">
              <a:lnSpc>
                <a:spcPts val="1800"/>
              </a:lnSpc>
              <a:spcAft>
                <a:spcPts val="600"/>
              </a:spcAft>
            </a:pPr>
            <a:endParaRPr lang="en-GB" sz="1100" b="1" dirty="0">
              <a:latin typeface="Arial" charset="0"/>
              <a:cs typeface="Arial" charset="0"/>
            </a:endParaRPr>
          </a:p>
          <a:p>
            <a:pPr marL="8550">
              <a:lnSpc>
                <a:spcPts val="1800"/>
              </a:lnSpc>
              <a:spcAft>
                <a:spcPts val="600"/>
              </a:spcAft>
            </a:pPr>
            <a:endParaRPr lang="en-GB" sz="1100" dirty="0">
              <a:latin typeface="Arial" charset="0"/>
              <a:cs typeface="Arial" charset="0"/>
            </a:endParaRPr>
          </a:p>
        </p:txBody>
      </p:sp>
      <p:sp>
        <p:nvSpPr>
          <p:cNvPr id="3" name="Oval 2"/>
          <p:cNvSpPr/>
          <p:nvPr/>
        </p:nvSpPr>
        <p:spPr>
          <a:xfrm>
            <a:off x="5065689" y="1269046"/>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7" name="Oval 6">
            <a:extLst>
              <a:ext uri="{FF2B5EF4-FFF2-40B4-BE49-F238E27FC236}">
                <a16:creationId xmlns:a16="http://schemas.microsoft.com/office/drawing/2014/main" id="{7E935EBD-E413-4F9A-9B01-313BE26FBE34}"/>
              </a:ext>
            </a:extLst>
          </p:cNvPr>
          <p:cNvSpPr/>
          <p:nvPr/>
        </p:nvSpPr>
        <p:spPr>
          <a:xfrm>
            <a:off x="5065689" y="1902052"/>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0" name="Oval 9">
            <a:extLst>
              <a:ext uri="{FF2B5EF4-FFF2-40B4-BE49-F238E27FC236}">
                <a16:creationId xmlns:a16="http://schemas.microsoft.com/office/drawing/2014/main" id="{B9348BF0-6A21-4782-8F13-152E4A60495E}"/>
              </a:ext>
            </a:extLst>
          </p:cNvPr>
          <p:cNvSpPr/>
          <p:nvPr/>
        </p:nvSpPr>
        <p:spPr>
          <a:xfrm>
            <a:off x="5065689" y="319955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
        <p:nvSpPr>
          <p:cNvPr id="11" name="Oval 10">
            <a:extLst>
              <a:ext uri="{FF2B5EF4-FFF2-40B4-BE49-F238E27FC236}">
                <a16:creationId xmlns:a16="http://schemas.microsoft.com/office/drawing/2014/main" id="{518F519B-F7E2-4287-B469-862BF5CDAF61}"/>
              </a:ext>
            </a:extLst>
          </p:cNvPr>
          <p:cNvSpPr/>
          <p:nvPr/>
        </p:nvSpPr>
        <p:spPr>
          <a:xfrm>
            <a:off x="5065688" y="425234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4</a:t>
            </a:r>
          </a:p>
        </p:txBody>
      </p:sp>
      <p:sp>
        <p:nvSpPr>
          <p:cNvPr id="12" name="Oval 11">
            <a:extLst>
              <a:ext uri="{FF2B5EF4-FFF2-40B4-BE49-F238E27FC236}">
                <a16:creationId xmlns:a16="http://schemas.microsoft.com/office/drawing/2014/main" id="{98C83325-4D67-4CF3-A266-BEA4C9FB37F0}"/>
              </a:ext>
            </a:extLst>
          </p:cNvPr>
          <p:cNvSpPr/>
          <p:nvPr/>
        </p:nvSpPr>
        <p:spPr>
          <a:xfrm>
            <a:off x="5065687" y="5002108"/>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5</a:t>
            </a:r>
          </a:p>
        </p:txBody>
      </p:sp>
      <p:sp>
        <p:nvSpPr>
          <p:cNvPr id="13" name="Oval 12">
            <a:extLst>
              <a:ext uri="{FF2B5EF4-FFF2-40B4-BE49-F238E27FC236}">
                <a16:creationId xmlns:a16="http://schemas.microsoft.com/office/drawing/2014/main" id="{A80C9E35-9B39-4440-A772-7835C82D3E12}"/>
              </a:ext>
            </a:extLst>
          </p:cNvPr>
          <p:cNvSpPr/>
          <p:nvPr/>
        </p:nvSpPr>
        <p:spPr>
          <a:xfrm>
            <a:off x="5065686" y="5751873"/>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6</a:t>
            </a:r>
          </a:p>
        </p:txBody>
      </p:sp>
    </p:spTree>
    <p:extLst>
      <p:ext uri="{BB962C8B-B14F-4D97-AF65-F5344CB8AC3E}">
        <p14:creationId xmlns:p14="http://schemas.microsoft.com/office/powerpoint/2010/main" val="39625438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A492E-8EAD-493E-871F-311BFE561FC3}"/>
              </a:ext>
            </a:extLst>
          </p:cNvPr>
          <p:cNvPicPr>
            <a:picLocks noChangeAspect="1"/>
          </p:cNvPicPr>
          <p:nvPr/>
        </p:nvPicPr>
        <p:blipFill>
          <a:blip r:embed="rId3"/>
          <a:stretch>
            <a:fillRect/>
          </a:stretch>
        </p:blipFill>
        <p:spPr>
          <a:xfrm>
            <a:off x="4572000" y="668970"/>
            <a:ext cx="5492592" cy="4974964"/>
          </a:xfrm>
          <a:prstGeom prst="rect">
            <a:avLst/>
          </a:prstGeom>
        </p:spPr>
      </p:pic>
      <p:sp>
        <p:nvSpPr>
          <p:cNvPr id="6" name="TextBox 5"/>
          <p:cNvSpPr txBox="1"/>
          <p:nvPr/>
        </p:nvSpPr>
        <p:spPr>
          <a:xfrm>
            <a:off x="735039" y="668970"/>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Main Details</a:t>
            </a:r>
          </a:p>
        </p:txBody>
      </p:sp>
      <p:sp>
        <p:nvSpPr>
          <p:cNvPr id="9" name="TextBox 8"/>
          <p:cNvSpPr txBox="1"/>
          <p:nvPr/>
        </p:nvSpPr>
        <p:spPr>
          <a:xfrm>
            <a:off x="653180" y="1430306"/>
            <a:ext cx="3021882" cy="3452292"/>
          </a:xfrm>
          <a:prstGeom prst="rect">
            <a:avLst/>
          </a:prstGeom>
          <a:noFill/>
        </p:spPr>
        <p:txBody>
          <a:bodyPr wrap="square" rtlCol="0">
            <a:spAutoFit/>
          </a:bodyPr>
          <a:lstStyle/>
          <a:p>
            <a:pPr marL="8550">
              <a:lnSpc>
                <a:spcPts val="1800"/>
              </a:lnSpc>
              <a:spcAft>
                <a:spcPts val="600"/>
              </a:spcAft>
            </a:pPr>
            <a:r>
              <a:rPr lang="en-GB" sz="1100" dirty="0">
                <a:latin typeface="Arial" charset="0"/>
                <a:cs typeface="Arial" charset="0"/>
              </a:rPr>
              <a:t>Inside </a:t>
            </a:r>
            <a:r>
              <a:rPr lang="en-GB" sz="1100" b="1" dirty="0">
                <a:latin typeface="Arial" charset="0"/>
                <a:cs typeface="Arial" charset="0"/>
              </a:rPr>
              <a:t>Main Details </a:t>
            </a:r>
            <a:r>
              <a:rPr lang="en-GB" sz="1100" dirty="0">
                <a:latin typeface="Arial" charset="0"/>
                <a:cs typeface="Arial" charset="0"/>
              </a:rPr>
              <a:t>it only requires three bits of information: </a:t>
            </a:r>
          </a:p>
          <a:p>
            <a:pPr marL="237150" indent="-228600">
              <a:lnSpc>
                <a:spcPts val="1800"/>
              </a:lnSpc>
              <a:spcAft>
                <a:spcPts val="600"/>
              </a:spcAft>
              <a:buFont typeface="+mj-lt"/>
              <a:buAutoNum type="arabicPeriod"/>
            </a:pPr>
            <a:r>
              <a:rPr lang="en-GB" sz="1100" b="1" dirty="0">
                <a:latin typeface="Arial" charset="0"/>
                <a:cs typeface="Arial" charset="0"/>
              </a:rPr>
              <a:t>Organisation Name – </a:t>
            </a:r>
            <a:r>
              <a:rPr lang="en-GB" sz="1100" dirty="0">
                <a:latin typeface="Arial" charset="0"/>
                <a:cs typeface="Arial" charset="0"/>
              </a:rPr>
              <a:t>Add your organisation name here</a:t>
            </a:r>
            <a:r>
              <a:rPr lang="en-GB" sz="1100" b="1" dirty="0">
                <a:latin typeface="Arial" charset="0"/>
                <a:cs typeface="Arial" charset="0"/>
              </a:rPr>
              <a:t>.</a:t>
            </a:r>
          </a:p>
          <a:p>
            <a:pPr marL="237150" indent="-228600">
              <a:lnSpc>
                <a:spcPts val="1800"/>
              </a:lnSpc>
              <a:spcAft>
                <a:spcPts val="600"/>
              </a:spcAft>
              <a:buFont typeface="+mj-lt"/>
              <a:buAutoNum type="arabicPeriod"/>
            </a:pPr>
            <a:r>
              <a:rPr lang="en-GB" sz="1100" b="1" dirty="0">
                <a:latin typeface="Arial" charset="0"/>
                <a:cs typeface="Arial" charset="0"/>
              </a:rPr>
              <a:t>Account Handler – </a:t>
            </a:r>
            <a:r>
              <a:rPr lang="en-GB" sz="1100" dirty="0">
                <a:latin typeface="Arial" charset="0"/>
                <a:cs typeface="Arial" charset="0"/>
              </a:rPr>
              <a:t>this will default to the logged in user. This can be amended to another member of your team, should you wish.</a:t>
            </a:r>
          </a:p>
          <a:p>
            <a:pPr marL="237150" indent="-228600">
              <a:lnSpc>
                <a:spcPts val="1800"/>
              </a:lnSpc>
              <a:spcAft>
                <a:spcPts val="600"/>
              </a:spcAft>
              <a:buFont typeface="+mj-lt"/>
              <a:buAutoNum type="arabicPeriod"/>
            </a:pPr>
            <a:r>
              <a:rPr lang="en-GB" sz="1100" b="1" dirty="0">
                <a:latin typeface="Arial" charset="0"/>
                <a:cs typeface="Arial" charset="0"/>
              </a:rPr>
              <a:t>Add Address - </a:t>
            </a:r>
            <a:r>
              <a:rPr lang="en-GB" sz="1100" dirty="0">
                <a:latin typeface="Arial" charset="0"/>
                <a:cs typeface="Arial" charset="0"/>
              </a:rPr>
              <a:t>using the postcode lookup tool and enter your postcode and all known addresses will be displayed.</a:t>
            </a:r>
          </a:p>
          <a:p>
            <a:pPr marL="8550">
              <a:lnSpc>
                <a:spcPts val="1800"/>
              </a:lnSpc>
              <a:spcAft>
                <a:spcPts val="600"/>
              </a:spcAft>
            </a:pPr>
            <a:endParaRPr lang="en-GB" sz="1100" b="1" dirty="0">
              <a:latin typeface="Arial" charset="0"/>
              <a:cs typeface="Arial" charset="0"/>
            </a:endParaRPr>
          </a:p>
          <a:p>
            <a:pPr marL="8550">
              <a:lnSpc>
                <a:spcPts val="1800"/>
              </a:lnSpc>
              <a:spcAft>
                <a:spcPts val="600"/>
              </a:spcAft>
            </a:pPr>
            <a:endParaRPr lang="en-GB" sz="1100" dirty="0">
              <a:latin typeface="Arial" charset="0"/>
              <a:cs typeface="Arial" charset="0"/>
            </a:endParaRPr>
          </a:p>
        </p:txBody>
      </p:sp>
      <p:sp>
        <p:nvSpPr>
          <p:cNvPr id="3" name="Oval 2"/>
          <p:cNvSpPr/>
          <p:nvPr/>
        </p:nvSpPr>
        <p:spPr>
          <a:xfrm>
            <a:off x="5221394" y="2500182"/>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7" name="Oval 6">
            <a:extLst>
              <a:ext uri="{FF2B5EF4-FFF2-40B4-BE49-F238E27FC236}">
                <a16:creationId xmlns:a16="http://schemas.microsoft.com/office/drawing/2014/main" id="{7E935EBD-E413-4F9A-9B01-313BE26FBE34}"/>
              </a:ext>
            </a:extLst>
          </p:cNvPr>
          <p:cNvSpPr/>
          <p:nvPr/>
        </p:nvSpPr>
        <p:spPr>
          <a:xfrm>
            <a:off x="5221394" y="2803207"/>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0" name="Oval 9">
            <a:extLst>
              <a:ext uri="{FF2B5EF4-FFF2-40B4-BE49-F238E27FC236}">
                <a16:creationId xmlns:a16="http://schemas.microsoft.com/office/drawing/2014/main" id="{B9348BF0-6A21-4782-8F13-152E4A60495E}"/>
              </a:ext>
            </a:extLst>
          </p:cNvPr>
          <p:cNvSpPr/>
          <p:nvPr/>
        </p:nvSpPr>
        <p:spPr>
          <a:xfrm>
            <a:off x="7318296" y="2954719"/>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Tree>
    <p:extLst>
      <p:ext uri="{BB962C8B-B14F-4D97-AF65-F5344CB8AC3E}">
        <p14:creationId xmlns:p14="http://schemas.microsoft.com/office/powerpoint/2010/main" val="25173151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DC7A40-364F-4168-9627-E1F1AAD71DC5}"/>
              </a:ext>
            </a:extLst>
          </p:cNvPr>
          <p:cNvPicPr>
            <a:picLocks noChangeAspect="1"/>
          </p:cNvPicPr>
          <p:nvPr/>
        </p:nvPicPr>
        <p:blipFill>
          <a:blip r:embed="rId3"/>
          <a:stretch>
            <a:fillRect/>
          </a:stretch>
        </p:blipFill>
        <p:spPr>
          <a:xfrm>
            <a:off x="5191383" y="337255"/>
            <a:ext cx="4886304" cy="8191742"/>
          </a:xfrm>
          <a:prstGeom prst="rect">
            <a:avLst/>
          </a:prstGeom>
        </p:spPr>
      </p:pic>
      <p:sp>
        <p:nvSpPr>
          <p:cNvPr id="6" name="TextBox 5"/>
          <p:cNvSpPr txBox="1"/>
          <p:nvPr/>
        </p:nvSpPr>
        <p:spPr>
          <a:xfrm>
            <a:off x="735039" y="668970"/>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Add Organisation Address</a:t>
            </a:r>
          </a:p>
        </p:txBody>
      </p:sp>
      <p:sp>
        <p:nvSpPr>
          <p:cNvPr id="9" name="TextBox 8"/>
          <p:cNvSpPr txBox="1"/>
          <p:nvPr/>
        </p:nvSpPr>
        <p:spPr>
          <a:xfrm>
            <a:off x="654768" y="1551305"/>
            <a:ext cx="3021882" cy="3221459"/>
          </a:xfrm>
          <a:prstGeom prst="rect">
            <a:avLst/>
          </a:prstGeom>
          <a:noFill/>
        </p:spPr>
        <p:txBody>
          <a:bodyPr wrap="square" rtlCol="0">
            <a:spAutoFit/>
          </a:bodyPr>
          <a:lstStyle/>
          <a:p>
            <a:pPr marL="237150" indent="-228600">
              <a:lnSpc>
                <a:spcPts val="1800"/>
              </a:lnSpc>
              <a:spcAft>
                <a:spcPts val="600"/>
              </a:spcAft>
              <a:buAutoNum type="arabicPeriod"/>
            </a:pPr>
            <a:r>
              <a:rPr lang="en-GB" sz="1100" dirty="0">
                <a:latin typeface="Arial" charset="0"/>
                <a:cs typeface="Arial" charset="0"/>
              </a:rPr>
              <a:t>Each address added to Tractivity, is recorded as a building. View all recorded Addresses via the </a:t>
            </a:r>
            <a:r>
              <a:rPr lang="en-GB" sz="1100" b="1" dirty="0">
                <a:latin typeface="Arial" charset="0"/>
                <a:cs typeface="Arial" charset="0"/>
              </a:rPr>
              <a:t>Building Module </a:t>
            </a:r>
            <a:r>
              <a:rPr lang="en-GB" sz="1100" dirty="0">
                <a:latin typeface="Arial" charset="0"/>
                <a:cs typeface="Arial" charset="0"/>
              </a:rPr>
              <a:t>on the black navigation bar</a:t>
            </a:r>
            <a:r>
              <a:rPr lang="en-GB" sz="1100" b="1" dirty="0">
                <a:latin typeface="Arial" charset="0"/>
                <a:cs typeface="Arial" charset="0"/>
              </a:rPr>
              <a:t>. </a:t>
            </a:r>
          </a:p>
          <a:p>
            <a:pPr marL="237150" indent="-228600">
              <a:lnSpc>
                <a:spcPts val="1800"/>
              </a:lnSpc>
              <a:spcAft>
                <a:spcPts val="600"/>
              </a:spcAft>
              <a:buAutoNum type="arabicPeriod"/>
            </a:pPr>
            <a:r>
              <a:rPr lang="en-GB" sz="1100" dirty="0">
                <a:latin typeface="Arial" charset="0"/>
                <a:cs typeface="Arial" charset="0"/>
              </a:rPr>
              <a:t>Enter a </a:t>
            </a:r>
            <a:r>
              <a:rPr lang="en-GB" sz="1100" b="1" dirty="0">
                <a:latin typeface="Arial" charset="0"/>
                <a:cs typeface="Arial" charset="0"/>
              </a:rPr>
              <a:t>Postcode</a:t>
            </a:r>
            <a:r>
              <a:rPr lang="en-GB" sz="1100" dirty="0">
                <a:latin typeface="Arial" charset="0"/>
                <a:cs typeface="Arial" charset="0"/>
              </a:rPr>
              <a:t> &amp; </a:t>
            </a:r>
            <a:r>
              <a:rPr lang="en-GB" sz="1100" b="1" dirty="0">
                <a:latin typeface="Arial" charset="0"/>
                <a:cs typeface="Arial" charset="0"/>
              </a:rPr>
              <a:t>Search </a:t>
            </a:r>
          </a:p>
          <a:p>
            <a:pPr marL="237150" indent="-228600">
              <a:lnSpc>
                <a:spcPts val="1800"/>
              </a:lnSpc>
              <a:spcAft>
                <a:spcPts val="600"/>
              </a:spcAft>
              <a:buAutoNum type="arabicPeriod"/>
            </a:pPr>
            <a:r>
              <a:rPr lang="en-GB" sz="1100" dirty="0">
                <a:latin typeface="Arial" charset="0"/>
                <a:cs typeface="Arial" charset="0"/>
              </a:rPr>
              <a:t>Please note the system will first search for any matching addresses currently saved inside Tractivity</a:t>
            </a:r>
            <a:r>
              <a:rPr lang="en-GB" sz="1100" b="1" dirty="0">
                <a:latin typeface="Arial" charset="0"/>
                <a:cs typeface="Arial" charset="0"/>
              </a:rPr>
              <a:t>. </a:t>
            </a:r>
            <a:r>
              <a:rPr lang="en-GB" sz="1100" dirty="0">
                <a:latin typeface="Arial" charset="0"/>
                <a:cs typeface="Arial" charset="0"/>
              </a:rPr>
              <a:t>If no matching Building’s are found, select </a:t>
            </a:r>
            <a:r>
              <a:rPr lang="en-GB" sz="1100" b="1" i="1" dirty="0">
                <a:latin typeface="Arial" charset="0"/>
                <a:cs typeface="Arial" charset="0"/>
              </a:rPr>
              <a:t>Add new address details here</a:t>
            </a:r>
            <a:r>
              <a:rPr lang="en-GB" sz="1100" i="1" dirty="0">
                <a:latin typeface="Arial" charset="0"/>
                <a:cs typeface="Arial" charset="0"/>
              </a:rPr>
              <a:t>. </a:t>
            </a:r>
            <a:endParaRPr lang="en-GB" sz="1100" b="1" i="1" dirty="0">
              <a:latin typeface="Arial" charset="0"/>
              <a:cs typeface="Arial" charset="0"/>
            </a:endParaRPr>
          </a:p>
          <a:p>
            <a:pPr marL="8550">
              <a:lnSpc>
                <a:spcPts val="1800"/>
              </a:lnSpc>
              <a:spcAft>
                <a:spcPts val="600"/>
              </a:spcAft>
            </a:pPr>
            <a:endParaRPr lang="en-GB" sz="1100" b="1" dirty="0">
              <a:latin typeface="Arial" charset="0"/>
              <a:cs typeface="Arial" charset="0"/>
            </a:endParaRPr>
          </a:p>
          <a:p>
            <a:pPr marL="8550">
              <a:lnSpc>
                <a:spcPts val="1800"/>
              </a:lnSpc>
              <a:spcAft>
                <a:spcPts val="600"/>
              </a:spcAft>
            </a:pPr>
            <a:endParaRPr lang="en-GB" sz="1100" dirty="0">
              <a:latin typeface="Arial" charset="0"/>
              <a:cs typeface="Arial" charset="0"/>
            </a:endParaRPr>
          </a:p>
        </p:txBody>
      </p:sp>
      <p:pic>
        <p:nvPicPr>
          <p:cNvPr id="11" name="Picture 10">
            <a:extLst>
              <a:ext uri="{FF2B5EF4-FFF2-40B4-BE49-F238E27FC236}">
                <a16:creationId xmlns:a16="http://schemas.microsoft.com/office/drawing/2014/main" id="{B8ED0C36-B604-4545-936F-8772976B5BCB}"/>
              </a:ext>
            </a:extLst>
          </p:cNvPr>
          <p:cNvPicPr>
            <a:picLocks noChangeAspect="1"/>
          </p:cNvPicPr>
          <p:nvPr/>
        </p:nvPicPr>
        <p:blipFill>
          <a:blip r:embed="rId4"/>
          <a:stretch>
            <a:fillRect/>
          </a:stretch>
        </p:blipFill>
        <p:spPr>
          <a:xfrm>
            <a:off x="4635623" y="2775090"/>
            <a:ext cx="3981452" cy="3316072"/>
          </a:xfrm>
          <a:prstGeom prst="rect">
            <a:avLst/>
          </a:prstGeom>
          <a:effectLst>
            <a:outerShdw blurRad="50800" dist="50800" dir="5400000" algn="ctr" rotWithShape="0">
              <a:schemeClr val="tx1">
                <a:alpha val="50000"/>
              </a:schemeClr>
            </a:outerShdw>
          </a:effectLst>
        </p:spPr>
      </p:pic>
      <p:sp>
        <p:nvSpPr>
          <p:cNvPr id="13" name="Oval 12">
            <a:extLst>
              <a:ext uri="{FF2B5EF4-FFF2-40B4-BE49-F238E27FC236}">
                <a16:creationId xmlns:a16="http://schemas.microsoft.com/office/drawing/2014/main" id="{DF08ECDF-AA72-4579-881E-318D922124BA}"/>
              </a:ext>
            </a:extLst>
          </p:cNvPr>
          <p:cNvSpPr/>
          <p:nvPr/>
        </p:nvSpPr>
        <p:spPr>
          <a:xfrm>
            <a:off x="4508378" y="322779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4" name="Oval 13">
            <a:extLst>
              <a:ext uri="{FF2B5EF4-FFF2-40B4-BE49-F238E27FC236}">
                <a16:creationId xmlns:a16="http://schemas.microsoft.com/office/drawing/2014/main" id="{B41BCE33-A9DC-49F0-AAD7-089C6CE3A260}"/>
              </a:ext>
            </a:extLst>
          </p:cNvPr>
          <p:cNvSpPr/>
          <p:nvPr/>
        </p:nvSpPr>
        <p:spPr>
          <a:xfrm>
            <a:off x="4465328" y="3733678"/>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
        <p:nvSpPr>
          <p:cNvPr id="15" name="Oval 14">
            <a:extLst>
              <a:ext uri="{FF2B5EF4-FFF2-40B4-BE49-F238E27FC236}">
                <a16:creationId xmlns:a16="http://schemas.microsoft.com/office/drawing/2014/main" id="{2E5453C4-FDE4-4C95-AC31-E65EBDB637B8}"/>
              </a:ext>
            </a:extLst>
          </p:cNvPr>
          <p:cNvSpPr/>
          <p:nvPr/>
        </p:nvSpPr>
        <p:spPr>
          <a:xfrm>
            <a:off x="6888218" y="2332424"/>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6" name="Oval 15">
            <a:extLst>
              <a:ext uri="{FF2B5EF4-FFF2-40B4-BE49-F238E27FC236}">
                <a16:creationId xmlns:a16="http://schemas.microsoft.com/office/drawing/2014/main" id="{B7ACA17A-B7D1-422D-8155-7A38F3A9AACF}"/>
              </a:ext>
            </a:extLst>
          </p:cNvPr>
          <p:cNvSpPr/>
          <p:nvPr/>
        </p:nvSpPr>
        <p:spPr>
          <a:xfrm>
            <a:off x="4496063" y="4176344"/>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4</a:t>
            </a:r>
          </a:p>
        </p:txBody>
      </p:sp>
    </p:spTree>
    <p:extLst>
      <p:ext uri="{BB962C8B-B14F-4D97-AF65-F5344CB8AC3E}">
        <p14:creationId xmlns:p14="http://schemas.microsoft.com/office/powerpoint/2010/main" val="28218485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4D6512-8178-4BB5-AFCA-59C815996654}"/>
              </a:ext>
            </a:extLst>
          </p:cNvPr>
          <p:cNvPicPr>
            <a:picLocks noChangeAspect="1"/>
          </p:cNvPicPr>
          <p:nvPr/>
        </p:nvPicPr>
        <p:blipFill>
          <a:blip r:embed="rId3"/>
          <a:stretch>
            <a:fillRect/>
          </a:stretch>
        </p:blipFill>
        <p:spPr>
          <a:xfrm>
            <a:off x="4320767" y="903966"/>
            <a:ext cx="7117576" cy="4790676"/>
          </a:xfrm>
          <a:prstGeom prst="rect">
            <a:avLst/>
          </a:prstGeom>
        </p:spPr>
      </p:pic>
      <p:sp>
        <p:nvSpPr>
          <p:cNvPr id="6" name="TextBox 5"/>
          <p:cNvSpPr txBox="1"/>
          <p:nvPr/>
        </p:nvSpPr>
        <p:spPr>
          <a:xfrm>
            <a:off x="607219" y="703911"/>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Contact Details</a:t>
            </a:r>
          </a:p>
        </p:txBody>
      </p:sp>
      <p:sp>
        <p:nvSpPr>
          <p:cNvPr id="9" name="TextBox 8"/>
          <p:cNvSpPr txBox="1"/>
          <p:nvPr/>
        </p:nvSpPr>
        <p:spPr>
          <a:xfrm>
            <a:off x="607219" y="1551305"/>
            <a:ext cx="3102019" cy="3144515"/>
          </a:xfrm>
          <a:prstGeom prst="rect">
            <a:avLst/>
          </a:prstGeom>
          <a:noFill/>
        </p:spPr>
        <p:txBody>
          <a:bodyPr wrap="square" rtlCol="0">
            <a:spAutoFit/>
          </a:bodyPr>
          <a:lstStyle/>
          <a:p>
            <a:pPr marL="8550">
              <a:lnSpc>
                <a:spcPts val="1800"/>
              </a:lnSpc>
              <a:spcAft>
                <a:spcPts val="600"/>
              </a:spcAft>
            </a:pPr>
            <a:r>
              <a:rPr lang="en-GB" sz="1100" dirty="0">
                <a:latin typeface="Arial" charset="0"/>
                <a:cs typeface="Arial" charset="0"/>
              </a:rPr>
              <a:t>Record all your organisations details:</a:t>
            </a:r>
          </a:p>
          <a:p>
            <a:pPr marL="237150" indent="-228600">
              <a:lnSpc>
                <a:spcPts val="1800"/>
              </a:lnSpc>
              <a:spcAft>
                <a:spcPts val="600"/>
              </a:spcAft>
              <a:buAutoNum type="arabicPeriod"/>
            </a:pPr>
            <a:r>
              <a:rPr lang="en-GB" sz="1100" b="1" dirty="0">
                <a:latin typeface="Arial" charset="0"/>
                <a:cs typeface="Arial" charset="0"/>
              </a:rPr>
              <a:t>Email - </a:t>
            </a:r>
            <a:r>
              <a:rPr lang="en-GB" sz="1100" dirty="0">
                <a:latin typeface="Arial" charset="0"/>
                <a:cs typeface="Arial" charset="0"/>
              </a:rPr>
              <a:t>If you have the option to record more than one email address, its good to note that only the email address added to </a:t>
            </a:r>
            <a:r>
              <a:rPr lang="en-GB" sz="1100" b="1" i="1" dirty="0">
                <a:latin typeface="Arial" charset="0"/>
                <a:cs typeface="Arial" charset="0"/>
              </a:rPr>
              <a:t>Email</a:t>
            </a:r>
            <a:r>
              <a:rPr lang="en-GB" sz="1100" dirty="0">
                <a:latin typeface="Arial" charset="0"/>
                <a:cs typeface="Arial" charset="0"/>
              </a:rPr>
              <a:t>, will be used when sending any mailshots. </a:t>
            </a:r>
          </a:p>
          <a:p>
            <a:pPr marL="237150" indent="-228600">
              <a:lnSpc>
                <a:spcPts val="1800"/>
              </a:lnSpc>
              <a:spcAft>
                <a:spcPts val="600"/>
              </a:spcAft>
              <a:buFontTx/>
              <a:buAutoNum type="arabicPeriod"/>
            </a:pPr>
            <a:r>
              <a:rPr lang="en-GB" sz="1100" b="1" dirty="0">
                <a:latin typeface="Arial" charset="0"/>
                <a:ea typeface="Arial" charset="0"/>
                <a:cs typeface="Arial" charset="0"/>
              </a:rPr>
              <a:t>Contact Permitted </a:t>
            </a:r>
            <a:r>
              <a:rPr lang="en-GB" sz="1100" dirty="0">
                <a:latin typeface="Arial" charset="0"/>
                <a:ea typeface="Arial" charset="0"/>
                <a:cs typeface="Arial" charset="0"/>
              </a:rPr>
              <a:t>stops you from sending single communications on a one-to-one basis or attach a contact to any distribution lists.</a:t>
            </a:r>
          </a:p>
          <a:p>
            <a:pPr marL="237150" indent="-228600">
              <a:lnSpc>
                <a:spcPts val="1800"/>
              </a:lnSpc>
              <a:spcAft>
                <a:spcPts val="600"/>
              </a:spcAft>
              <a:buAutoNum type="arabicPeriod"/>
            </a:pPr>
            <a:endParaRPr lang="en-GB" sz="1100" dirty="0">
              <a:latin typeface="Arial" charset="0"/>
              <a:cs typeface="Arial" charset="0"/>
            </a:endParaRPr>
          </a:p>
          <a:p>
            <a:pPr marL="237150" indent="-228600">
              <a:lnSpc>
                <a:spcPts val="1800"/>
              </a:lnSpc>
              <a:spcAft>
                <a:spcPts val="600"/>
              </a:spcAft>
              <a:buAutoNum type="arabicPeriod"/>
            </a:pPr>
            <a:endParaRPr lang="en-GB" sz="1100" dirty="0">
              <a:latin typeface="Arial" charset="0"/>
              <a:cs typeface="Arial" charset="0"/>
            </a:endParaRPr>
          </a:p>
        </p:txBody>
      </p:sp>
      <p:sp>
        <p:nvSpPr>
          <p:cNvPr id="3" name="Oval 2"/>
          <p:cNvSpPr/>
          <p:nvPr/>
        </p:nvSpPr>
        <p:spPr>
          <a:xfrm>
            <a:off x="5180760" y="4239068"/>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7" name="Oval 6">
            <a:extLst>
              <a:ext uri="{FF2B5EF4-FFF2-40B4-BE49-F238E27FC236}">
                <a16:creationId xmlns:a16="http://schemas.microsoft.com/office/drawing/2014/main" id="{7A3453C0-3886-4C32-BC01-1CB7C8F5DD8F}"/>
              </a:ext>
            </a:extLst>
          </p:cNvPr>
          <p:cNvSpPr/>
          <p:nvPr/>
        </p:nvSpPr>
        <p:spPr>
          <a:xfrm>
            <a:off x="5180760" y="5068976"/>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Tree>
    <p:extLst>
      <p:ext uri="{BB962C8B-B14F-4D97-AF65-F5344CB8AC3E}">
        <p14:creationId xmlns:p14="http://schemas.microsoft.com/office/powerpoint/2010/main" val="29111135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201" y="319591"/>
            <a:ext cx="799126" cy="162455"/>
          </a:xfrm>
          <a:prstGeom prst="rect">
            <a:avLst/>
          </a:prstGeom>
        </p:spPr>
      </p:pic>
      <p:sp>
        <p:nvSpPr>
          <p:cNvPr id="9" name="TextBox 8"/>
          <p:cNvSpPr txBox="1"/>
          <p:nvPr/>
        </p:nvSpPr>
        <p:spPr>
          <a:xfrm>
            <a:off x="607218" y="1496561"/>
            <a:ext cx="2654455" cy="1759521"/>
          </a:xfrm>
          <a:prstGeom prst="rect">
            <a:avLst/>
          </a:prstGeom>
          <a:noFill/>
        </p:spPr>
        <p:txBody>
          <a:bodyPr wrap="square" rtlCol="0">
            <a:spAutoFit/>
          </a:bodyPr>
          <a:lstStyle/>
          <a:p>
            <a:pPr>
              <a:lnSpc>
                <a:spcPts val="1800"/>
              </a:lnSpc>
              <a:spcAft>
                <a:spcPts val="600"/>
              </a:spcAft>
            </a:pPr>
            <a:r>
              <a:rPr lang="en-GB" sz="1100" dirty="0">
                <a:latin typeface="Arial" charset="0"/>
                <a:cs typeface="Arial" charset="0"/>
              </a:rPr>
              <a:t>Categorise your Stakeholders, using the </a:t>
            </a:r>
            <a:r>
              <a:rPr lang="en-GB" sz="1100" b="1" dirty="0">
                <a:latin typeface="Arial" charset="0"/>
                <a:cs typeface="Arial" charset="0"/>
              </a:rPr>
              <a:t>CATEGORISATIONS</a:t>
            </a:r>
            <a:r>
              <a:rPr lang="en-GB" sz="1100" dirty="0">
                <a:latin typeface="Arial" charset="0"/>
                <a:cs typeface="Arial" charset="0"/>
              </a:rPr>
              <a:t> section. </a:t>
            </a:r>
          </a:p>
          <a:p>
            <a:pPr>
              <a:lnSpc>
                <a:spcPts val="1800"/>
              </a:lnSpc>
              <a:spcAft>
                <a:spcPts val="600"/>
              </a:spcAft>
            </a:pPr>
            <a:r>
              <a:rPr lang="en-GB" sz="1100" dirty="0">
                <a:latin typeface="Arial" charset="0"/>
                <a:cs typeface="Arial" charset="0"/>
              </a:rPr>
              <a:t>You will notice some drop-down lists have a checkbox option, meaning you can select one, many, or all answers </a:t>
            </a:r>
            <a:r>
              <a:rPr lang="en-GB" sz="1100" b="1" dirty="0">
                <a:latin typeface="Arial" charset="0"/>
                <a:cs typeface="Arial" charset="0"/>
              </a:rPr>
              <a:t>OR</a:t>
            </a:r>
            <a:r>
              <a:rPr lang="en-GB" sz="1100" dirty="0">
                <a:latin typeface="Arial" charset="0"/>
                <a:cs typeface="Arial" charset="0"/>
              </a:rPr>
              <a:t> alternatively a drop-down list were only one option can be selected.</a:t>
            </a:r>
          </a:p>
        </p:txBody>
      </p:sp>
      <p:sp>
        <p:nvSpPr>
          <p:cNvPr id="11" name="TextBox 10"/>
          <p:cNvSpPr txBox="1"/>
          <p:nvPr/>
        </p:nvSpPr>
        <p:spPr>
          <a:xfrm>
            <a:off x="607219" y="766055"/>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Categorisations</a:t>
            </a:r>
          </a:p>
        </p:txBody>
      </p:sp>
      <p:pic>
        <p:nvPicPr>
          <p:cNvPr id="3" name="Picture 2">
            <a:extLst>
              <a:ext uri="{FF2B5EF4-FFF2-40B4-BE49-F238E27FC236}">
                <a16:creationId xmlns:a16="http://schemas.microsoft.com/office/drawing/2014/main" id="{9606B1EC-C421-4818-9495-E8108E6F0838}"/>
              </a:ext>
            </a:extLst>
          </p:cNvPr>
          <p:cNvPicPr>
            <a:picLocks noChangeAspect="1"/>
          </p:cNvPicPr>
          <p:nvPr/>
        </p:nvPicPr>
        <p:blipFill>
          <a:blip r:embed="rId4"/>
          <a:stretch>
            <a:fillRect/>
          </a:stretch>
        </p:blipFill>
        <p:spPr>
          <a:xfrm>
            <a:off x="4418861" y="1398239"/>
            <a:ext cx="6946680" cy="3864878"/>
          </a:xfrm>
          <a:prstGeom prst="rect">
            <a:avLst/>
          </a:prstGeom>
        </p:spPr>
      </p:pic>
      <p:sp>
        <p:nvSpPr>
          <p:cNvPr id="6" name="Oval 5">
            <a:extLst>
              <a:ext uri="{FF2B5EF4-FFF2-40B4-BE49-F238E27FC236}">
                <a16:creationId xmlns:a16="http://schemas.microsoft.com/office/drawing/2014/main" id="{A71B02C3-3C95-4000-B20C-3A7A32F19ED0}"/>
              </a:ext>
            </a:extLst>
          </p:cNvPr>
          <p:cNvSpPr/>
          <p:nvPr/>
        </p:nvSpPr>
        <p:spPr>
          <a:xfrm>
            <a:off x="4026215" y="1893031"/>
            <a:ext cx="303025" cy="303025"/>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27075821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E0026"/>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6329</TotalTime>
  <Words>1346</Words>
  <Application>Microsoft Office PowerPoint</Application>
  <PresentationFormat>On-screen Show (4:3)</PresentationFormat>
  <Paragraphs>177</Paragraphs>
  <Slides>21</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Brook</dc:creator>
  <cp:lastModifiedBy>Vicky Adamson</cp:lastModifiedBy>
  <cp:revision>419</cp:revision>
  <cp:lastPrinted>2019-09-04T08:18:13Z</cp:lastPrinted>
  <dcterms:created xsi:type="dcterms:W3CDTF">2013-03-06T09:34:12Z</dcterms:created>
  <dcterms:modified xsi:type="dcterms:W3CDTF">2020-03-25T09:34:27Z</dcterms:modified>
</cp:coreProperties>
</file>