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3" r:id="rId2"/>
  </p:sldMasterIdLst>
  <p:notesMasterIdLst>
    <p:notesMasterId r:id="rId16"/>
  </p:notesMasterIdLst>
  <p:handoutMasterIdLst>
    <p:handoutMasterId r:id="rId17"/>
  </p:handoutMasterIdLst>
  <p:sldIdLst>
    <p:sldId id="280" r:id="rId3"/>
    <p:sldId id="314" r:id="rId4"/>
    <p:sldId id="349" r:id="rId5"/>
    <p:sldId id="361" r:id="rId6"/>
    <p:sldId id="362" r:id="rId7"/>
    <p:sldId id="351" r:id="rId8"/>
    <p:sldId id="363" r:id="rId9"/>
    <p:sldId id="352" r:id="rId10"/>
    <p:sldId id="367" r:id="rId11"/>
    <p:sldId id="360" r:id="rId12"/>
    <p:sldId id="364" r:id="rId13"/>
    <p:sldId id="365" r:id="rId14"/>
    <p:sldId id="358" r:id="rId15"/>
  </p:sldIdLst>
  <p:sldSz cx="9144000" cy="6858000" type="screen4x3"/>
  <p:notesSz cx="6805613" cy="9944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DF16E83-5A57-4F27-B231-4F9803B24F7B}">
          <p14:sldIdLst>
            <p14:sldId id="280"/>
            <p14:sldId id="314"/>
            <p14:sldId id="349"/>
            <p14:sldId id="361"/>
            <p14:sldId id="362"/>
            <p14:sldId id="351"/>
            <p14:sldId id="363"/>
            <p14:sldId id="352"/>
            <p14:sldId id="367"/>
            <p14:sldId id="360"/>
            <p14:sldId id="364"/>
            <p14:sldId id="365"/>
            <p14:sldId id="35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ictoria Adamson" initials="VA" lastIdx="1" clrIdx="0">
    <p:extLst/>
  </p:cmAuthor>
  <p:cmAuthor id="2" name="Tom Keep" initials="TK" lastIdx="1" clrIdx="1">
    <p:extLst/>
  </p:cmAuthor>
  <p:cmAuthor id="3" name="Tom Keep" initials="TK [2]" lastIdx="1" clrIdx="2">
    <p:extLst/>
  </p:cmAuthor>
  <p:cmAuthor id="4" name="Tom Keep" initials="TK [3]" lastIdx="1" clrIdx="3">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33"/>
    <a:srgbClr val="BC0034"/>
    <a:srgbClr val="9E0026"/>
    <a:srgbClr val="EFEF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882" autoAdjust="0"/>
    <p:restoredTop sz="94660"/>
  </p:normalViewPr>
  <p:slideViewPr>
    <p:cSldViewPr snapToGrid="0">
      <p:cViewPr varScale="1">
        <p:scale>
          <a:sx n="92" d="100"/>
          <a:sy n="92" d="100"/>
        </p:scale>
        <p:origin x="1498" y="67"/>
      </p:cViewPr>
      <p:guideLst>
        <p:guide orient="horz" pos="2160"/>
        <p:guide pos="2880"/>
      </p:guideLst>
    </p:cSldViewPr>
  </p:slideViewPr>
  <p:notesTextViewPr>
    <p:cViewPr>
      <p:scale>
        <a:sx n="1" d="1"/>
        <a:sy n="1" d="1"/>
      </p:scale>
      <p:origin x="0" y="0"/>
    </p:cViewPr>
  </p:notesTextViewPr>
  <p:notesViewPr>
    <p:cSldViewPr snapToGrid="0">
      <p:cViewPr varScale="1">
        <p:scale>
          <a:sx n="51" d="100"/>
          <a:sy n="51" d="100"/>
        </p:scale>
        <p:origin x="2976"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commentAuthors" Target="commentAuthors.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2949841" cy="499272"/>
          </a:xfrm>
          <a:prstGeom prst="rect">
            <a:avLst/>
          </a:prstGeom>
        </p:spPr>
        <p:txBody>
          <a:bodyPr vert="horz" lIns="91568" tIns="45784" rIns="91568" bIns="45784" rtlCol="0"/>
          <a:lstStyle>
            <a:lvl1pPr algn="l">
              <a:defRPr sz="1200"/>
            </a:lvl1pPr>
          </a:lstStyle>
          <a:p>
            <a:endParaRPr lang="en-GB" dirty="0"/>
          </a:p>
        </p:txBody>
      </p:sp>
      <p:sp>
        <p:nvSpPr>
          <p:cNvPr id="3" name="Date Placeholder 2"/>
          <p:cNvSpPr>
            <a:spLocks noGrp="1"/>
          </p:cNvSpPr>
          <p:nvPr>
            <p:ph type="dt" sz="quarter" idx="1"/>
          </p:nvPr>
        </p:nvSpPr>
        <p:spPr>
          <a:xfrm>
            <a:off x="3854183" y="2"/>
            <a:ext cx="2949841" cy="499272"/>
          </a:xfrm>
          <a:prstGeom prst="rect">
            <a:avLst/>
          </a:prstGeom>
        </p:spPr>
        <p:txBody>
          <a:bodyPr vert="horz" lIns="91568" tIns="45784" rIns="91568" bIns="45784" rtlCol="0"/>
          <a:lstStyle>
            <a:lvl1pPr algn="r">
              <a:defRPr sz="1200"/>
            </a:lvl1pPr>
          </a:lstStyle>
          <a:p>
            <a:fld id="{34E0D54A-0896-45E9-B46E-28C8D1E139D1}" type="datetimeFigureOut">
              <a:rPr lang="en-GB" smtClean="0"/>
              <a:pPr/>
              <a:t>20/05/2019</a:t>
            </a:fld>
            <a:endParaRPr lang="en-GB" dirty="0"/>
          </a:p>
        </p:txBody>
      </p:sp>
      <p:sp>
        <p:nvSpPr>
          <p:cNvPr id="4" name="Footer Placeholder 3"/>
          <p:cNvSpPr>
            <a:spLocks noGrp="1"/>
          </p:cNvSpPr>
          <p:nvPr>
            <p:ph type="ftr" sz="quarter" idx="2"/>
          </p:nvPr>
        </p:nvSpPr>
        <p:spPr>
          <a:xfrm>
            <a:off x="0" y="9444829"/>
            <a:ext cx="2949841" cy="499272"/>
          </a:xfrm>
          <a:prstGeom prst="rect">
            <a:avLst/>
          </a:prstGeom>
        </p:spPr>
        <p:txBody>
          <a:bodyPr vert="horz" lIns="91568" tIns="45784" rIns="91568" bIns="45784"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54183" y="9444829"/>
            <a:ext cx="2949841" cy="499272"/>
          </a:xfrm>
          <a:prstGeom prst="rect">
            <a:avLst/>
          </a:prstGeom>
        </p:spPr>
        <p:txBody>
          <a:bodyPr vert="horz" lIns="91568" tIns="45784" rIns="91568" bIns="45784" rtlCol="0" anchor="b"/>
          <a:lstStyle>
            <a:lvl1pPr algn="r">
              <a:defRPr sz="1200"/>
            </a:lvl1pPr>
          </a:lstStyle>
          <a:p>
            <a:fld id="{2EC1E641-9DBA-4C45-8059-1B43E2644910}" type="slidenum">
              <a:rPr lang="en-GB" smtClean="0"/>
              <a:pPr/>
              <a:t>‹#›</a:t>
            </a:fld>
            <a:endParaRPr lang="en-GB" dirty="0"/>
          </a:p>
        </p:txBody>
      </p:sp>
    </p:spTree>
    <p:extLst>
      <p:ext uri="{BB962C8B-B14F-4D97-AF65-F5344CB8AC3E}">
        <p14:creationId xmlns:p14="http://schemas.microsoft.com/office/powerpoint/2010/main" val="29335980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2949841" cy="499272"/>
          </a:xfrm>
          <a:prstGeom prst="rect">
            <a:avLst/>
          </a:prstGeom>
        </p:spPr>
        <p:txBody>
          <a:bodyPr vert="horz" lIns="91568" tIns="45784" rIns="91568" bIns="45784" rtlCol="0"/>
          <a:lstStyle>
            <a:lvl1pPr algn="l">
              <a:defRPr sz="1200"/>
            </a:lvl1pPr>
          </a:lstStyle>
          <a:p>
            <a:endParaRPr lang="en-GB" dirty="0"/>
          </a:p>
        </p:txBody>
      </p:sp>
      <p:sp>
        <p:nvSpPr>
          <p:cNvPr id="3" name="Date Placeholder 2"/>
          <p:cNvSpPr>
            <a:spLocks noGrp="1"/>
          </p:cNvSpPr>
          <p:nvPr>
            <p:ph type="dt" idx="1"/>
          </p:nvPr>
        </p:nvSpPr>
        <p:spPr>
          <a:xfrm>
            <a:off x="3854183" y="2"/>
            <a:ext cx="2949841" cy="499272"/>
          </a:xfrm>
          <a:prstGeom prst="rect">
            <a:avLst/>
          </a:prstGeom>
        </p:spPr>
        <p:txBody>
          <a:bodyPr vert="horz" lIns="91568" tIns="45784" rIns="91568" bIns="45784" rtlCol="0"/>
          <a:lstStyle>
            <a:lvl1pPr algn="r">
              <a:defRPr sz="1200"/>
            </a:lvl1pPr>
          </a:lstStyle>
          <a:p>
            <a:fld id="{5815D6C9-A210-4C74-A856-AFAE81F8EF79}" type="datetimeFigureOut">
              <a:rPr lang="en-GB" smtClean="0"/>
              <a:t>20/05/2019</a:t>
            </a:fld>
            <a:endParaRPr lang="en-GB" dirty="0"/>
          </a:p>
        </p:txBody>
      </p:sp>
      <p:sp>
        <p:nvSpPr>
          <p:cNvPr id="4" name="Slide Image Placeholder 3"/>
          <p:cNvSpPr>
            <a:spLocks noGrp="1" noRot="1" noChangeAspect="1"/>
          </p:cNvSpPr>
          <p:nvPr>
            <p:ph type="sldImg" idx="2"/>
          </p:nvPr>
        </p:nvSpPr>
        <p:spPr>
          <a:xfrm>
            <a:off x="1165225" y="1241425"/>
            <a:ext cx="4475163" cy="3357563"/>
          </a:xfrm>
          <a:prstGeom prst="rect">
            <a:avLst/>
          </a:prstGeom>
          <a:noFill/>
          <a:ln w="12700">
            <a:solidFill>
              <a:prstClr val="black"/>
            </a:solidFill>
          </a:ln>
        </p:spPr>
        <p:txBody>
          <a:bodyPr vert="horz" lIns="91568" tIns="45784" rIns="91568" bIns="45784" rtlCol="0" anchor="ctr"/>
          <a:lstStyle/>
          <a:p>
            <a:endParaRPr lang="en-GB" dirty="0"/>
          </a:p>
        </p:txBody>
      </p:sp>
      <p:sp>
        <p:nvSpPr>
          <p:cNvPr id="5" name="Notes Placeholder 4"/>
          <p:cNvSpPr>
            <a:spLocks noGrp="1"/>
          </p:cNvSpPr>
          <p:nvPr>
            <p:ph type="body" sz="quarter" idx="3"/>
          </p:nvPr>
        </p:nvSpPr>
        <p:spPr>
          <a:xfrm>
            <a:off x="680245" y="4786018"/>
            <a:ext cx="5445126" cy="3914673"/>
          </a:xfrm>
          <a:prstGeom prst="rect">
            <a:avLst/>
          </a:prstGeom>
        </p:spPr>
        <p:txBody>
          <a:bodyPr vert="horz" lIns="91568" tIns="45784" rIns="91568" bIns="45784"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4829"/>
            <a:ext cx="2949841" cy="499272"/>
          </a:xfrm>
          <a:prstGeom prst="rect">
            <a:avLst/>
          </a:prstGeom>
        </p:spPr>
        <p:txBody>
          <a:bodyPr vert="horz" lIns="91568" tIns="45784" rIns="91568" bIns="45784"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54183" y="9444829"/>
            <a:ext cx="2949841" cy="499272"/>
          </a:xfrm>
          <a:prstGeom prst="rect">
            <a:avLst/>
          </a:prstGeom>
        </p:spPr>
        <p:txBody>
          <a:bodyPr vert="horz" lIns="91568" tIns="45784" rIns="91568" bIns="45784" rtlCol="0" anchor="b"/>
          <a:lstStyle>
            <a:lvl1pPr algn="r">
              <a:defRPr sz="1200"/>
            </a:lvl1pPr>
          </a:lstStyle>
          <a:p>
            <a:fld id="{F86784B0-7F2F-4226-98E0-FD3D3CEE8CBD}" type="slidenum">
              <a:rPr lang="en-GB" smtClean="0"/>
              <a:t>‹#›</a:t>
            </a:fld>
            <a:endParaRPr lang="en-GB" dirty="0"/>
          </a:p>
        </p:txBody>
      </p:sp>
    </p:spTree>
    <p:extLst>
      <p:ext uri="{BB962C8B-B14F-4D97-AF65-F5344CB8AC3E}">
        <p14:creationId xmlns:p14="http://schemas.microsoft.com/office/powerpoint/2010/main" val="22243395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86784B0-7F2F-4226-98E0-FD3D3CEE8CBD}" type="slidenum">
              <a:rPr lang="en-GB" smtClean="0"/>
              <a:t>1</a:t>
            </a:fld>
            <a:endParaRPr lang="en-GB" dirty="0"/>
          </a:p>
        </p:txBody>
      </p:sp>
    </p:spTree>
    <p:extLst>
      <p:ext uri="{BB962C8B-B14F-4D97-AF65-F5344CB8AC3E}">
        <p14:creationId xmlns:p14="http://schemas.microsoft.com/office/powerpoint/2010/main" val="37268174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6784B0-7F2F-4226-98E0-FD3D3CEE8CBD}" type="slidenum">
              <a:rPr lang="en-GB" smtClean="0"/>
              <a:t>11</a:t>
            </a:fld>
            <a:endParaRPr lang="en-GB" dirty="0"/>
          </a:p>
        </p:txBody>
      </p:sp>
    </p:spTree>
    <p:extLst>
      <p:ext uri="{BB962C8B-B14F-4D97-AF65-F5344CB8AC3E}">
        <p14:creationId xmlns:p14="http://schemas.microsoft.com/office/powerpoint/2010/main" val="3551219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6784B0-7F2F-4226-98E0-FD3D3CEE8CBD}" type="slidenum">
              <a:rPr lang="en-GB" smtClean="0"/>
              <a:t>12</a:t>
            </a:fld>
            <a:endParaRPr lang="en-GB" dirty="0"/>
          </a:p>
        </p:txBody>
      </p:sp>
    </p:spTree>
    <p:extLst>
      <p:ext uri="{BB962C8B-B14F-4D97-AF65-F5344CB8AC3E}">
        <p14:creationId xmlns:p14="http://schemas.microsoft.com/office/powerpoint/2010/main" val="6903512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86784B0-7F2F-4226-98E0-FD3D3CEE8CBD}" type="slidenum">
              <a:rPr lang="en-GB" smtClean="0"/>
              <a:t>13</a:t>
            </a:fld>
            <a:endParaRPr lang="en-GB" dirty="0"/>
          </a:p>
        </p:txBody>
      </p:sp>
    </p:spTree>
    <p:extLst>
      <p:ext uri="{BB962C8B-B14F-4D97-AF65-F5344CB8AC3E}">
        <p14:creationId xmlns:p14="http://schemas.microsoft.com/office/powerpoint/2010/main" val="8808718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86784B0-7F2F-4226-98E0-FD3D3CEE8CBD}" type="slidenum">
              <a:rPr lang="en-GB" smtClean="0"/>
              <a:t>2</a:t>
            </a:fld>
            <a:endParaRPr lang="en-GB" dirty="0"/>
          </a:p>
        </p:txBody>
      </p:sp>
    </p:spTree>
    <p:extLst>
      <p:ext uri="{BB962C8B-B14F-4D97-AF65-F5344CB8AC3E}">
        <p14:creationId xmlns:p14="http://schemas.microsoft.com/office/powerpoint/2010/main" val="27303765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6784B0-7F2F-4226-98E0-FD3D3CEE8CBD}" type="slidenum">
              <a:rPr lang="en-GB" smtClean="0"/>
              <a:t>4</a:t>
            </a:fld>
            <a:endParaRPr lang="en-GB" dirty="0"/>
          </a:p>
        </p:txBody>
      </p:sp>
    </p:spTree>
    <p:extLst>
      <p:ext uri="{BB962C8B-B14F-4D97-AF65-F5344CB8AC3E}">
        <p14:creationId xmlns:p14="http://schemas.microsoft.com/office/powerpoint/2010/main" val="16133051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6784B0-7F2F-4226-98E0-FD3D3CEE8CBD}" type="slidenum">
              <a:rPr lang="en-GB" smtClean="0"/>
              <a:t>5</a:t>
            </a:fld>
            <a:endParaRPr lang="en-GB" dirty="0"/>
          </a:p>
        </p:txBody>
      </p:sp>
    </p:spTree>
    <p:extLst>
      <p:ext uri="{BB962C8B-B14F-4D97-AF65-F5344CB8AC3E}">
        <p14:creationId xmlns:p14="http://schemas.microsoft.com/office/powerpoint/2010/main" val="26057211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6784B0-7F2F-4226-98E0-FD3D3CEE8CBD}" type="slidenum">
              <a:rPr lang="en-GB" smtClean="0"/>
              <a:t>6</a:t>
            </a:fld>
            <a:endParaRPr lang="en-GB" dirty="0"/>
          </a:p>
        </p:txBody>
      </p:sp>
    </p:spTree>
    <p:extLst>
      <p:ext uri="{BB962C8B-B14F-4D97-AF65-F5344CB8AC3E}">
        <p14:creationId xmlns:p14="http://schemas.microsoft.com/office/powerpoint/2010/main" val="286360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6784B0-7F2F-4226-98E0-FD3D3CEE8CBD}" type="slidenum">
              <a:rPr lang="en-GB" smtClean="0"/>
              <a:t>7</a:t>
            </a:fld>
            <a:endParaRPr lang="en-GB" dirty="0"/>
          </a:p>
        </p:txBody>
      </p:sp>
    </p:spTree>
    <p:extLst>
      <p:ext uri="{BB962C8B-B14F-4D97-AF65-F5344CB8AC3E}">
        <p14:creationId xmlns:p14="http://schemas.microsoft.com/office/powerpoint/2010/main" val="12083100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6784B0-7F2F-4226-98E0-FD3D3CEE8CBD}" type="slidenum">
              <a:rPr lang="en-GB" smtClean="0"/>
              <a:t>8</a:t>
            </a:fld>
            <a:endParaRPr lang="en-GB" dirty="0"/>
          </a:p>
        </p:txBody>
      </p:sp>
    </p:spTree>
    <p:extLst>
      <p:ext uri="{BB962C8B-B14F-4D97-AF65-F5344CB8AC3E}">
        <p14:creationId xmlns:p14="http://schemas.microsoft.com/office/powerpoint/2010/main" val="10243659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6784B0-7F2F-4226-98E0-FD3D3CEE8CBD}" type="slidenum">
              <a:rPr lang="en-GB" smtClean="0"/>
              <a:t>9</a:t>
            </a:fld>
            <a:endParaRPr lang="en-GB" dirty="0"/>
          </a:p>
        </p:txBody>
      </p:sp>
    </p:spTree>
    <p:extLst>
      <p:ext uri="{BB962C8B-B14F-4D97-AF65-F5344CB8AC3E}">
        <p14:creationId xmlns:p14="http://schemas.microsoft.com/office/powerpoint/2010/main" val="33427988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6784B0-7F2F-4226-98E0-FD3D3CEE8CBD}" type="slidenum">
              <a:rPr lang="en-GB" smtClean="0"/>
              <a:t>10</a:t>
            </a:fld>
            <a:endParaRPr lang="en-GB" dirty="0"/>
          </a:p>
        </p:txBody>
      </p:sp>
    </p:spTree>
    <p:extLst>
      <p:ext uri="{BB962C8B-B14F-4D97-AF65-F5344CB8AC3E}">
        <p14:creationId xmlns:p14="http://schemas.microsoft.com/office/powerpoint/2010/main" val="11854676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8" name="Rectangle 7"/>
          <p:cNvSpPr/>
          <p:nvPr userDrawn="1"/>
        </p:nvSpPr>
        <p:spPr>
          <a:xfrm>
            <a:off x="0" y="-7144"/>
            <a:ext cx="5176299" cy="6865144"/>
          </a:xfrm>
          <a:custGeom>
            <a:avLst/>
            <a:gdLst>
              <a:gd name="connsiteX0" fmla="*/ 0 w 7379494"/>
              <a:gd name="connsiteY0" fmla="*/ 0 h 6858000"/>
              <a:gd name="connsiteX1" fmla="*/ 7379494 w 7379494"/>
              <a:gd name="connsiteY1" fmla="*/ 0 h 6858000"/>
              <a:gd name="connsiteX2" fmla="*/ 7379494 w 7379494"/>
              <a:gd name="connsiteY2" fmla="*/ 6858000 h 6858000"/>
              <a:gd name="connsiteX3" fmla="*/ 0 w 7379494"/>
              <a:gd name="connsiteY3" fmla="*/ 6858000 h 6858000"/>
              <a:gd name="connsiteX4" fmla="*/ 0 w 7379494"/>
              <a:gd name="connsiteY4" fmla="*/ 0 h 6858000"/>
              <a:gd name="connsiteX0" fmla="*/ 0 w 7379494"/>
              <a:gd name="connsiteY0" fmla="*/ 7144 h 6865144"/>
              <a:gd name="connsiteX1" fmla="*/ 5293519 w 7379494"/>
              <a:gd name="connsiteY1" fmla="*/ 0 h 6865144"/>
              <a:gd name="connsiteX2" fmla="*/ 7379494 w 7379494"/>
              <a:gd name="connsiteY2" fmla="*/ 6865144 h 6865144"/>
              <a:gd name="connsiteX3" fmla="*/ 0 w 7379494"/>
              <a:gd name="connsiteY3" fmla="*/ 6865144 h 6865144"/>
              <a:gd name="connsiteX4" fmla="*/ 0 w 7379494"/>
              <a:gd name="connsiteY4" fmla="*/ 7144 h 6865144"/>
              <a:gd name="connsiteX0" fmla="*/ 0 w 6736556"/>
              <a:gd name="connsiteY0" fmla="*/ 7144 h 6865144"/>
              <a:gd name="connsiteX1" fmla="*/ 5293519 w 6736556"/>
              <a:gd name="connsiteY1" fmla="*/ 0 h 6865144"/>
              <a:gd name="connsiteX2" fmla="*/ 6736556 w 6736556"/>
              <a:gd name="connsiteY2" fmla="*/ 6858001 h 6865144"/>
              <a:gd name="connsiteX3" fmla="*/ 0 w 6736556"/>
              <a:gd name="connsiteY3" fmla="*/ 6865144 h 6865144"/>
              <a:gd name="connsiteX4" fmla="*/ 0 w 6736556"/>
              <a:gd name="connsiteY4" fmla="*/ 7144 h 68651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36556" h="6865144">
                <a:moveTo>
                  <a:pt x="0" y="7144"/>
                </a:moveTo>
                <a:lnTo>
                  <a:pt x="5293519" y="0"/>
                </a:lnTo>
                <a:lnTo>
                  <a:pt x="6736556" y="6858001"/>
                </a:lnTo>
                <a:lnTo>
                  <a:pt x="0" y="6865144"/>
                </a:lnTo>
                <a:lnTo>
                  <a:pt x="0" y="7144"/>
                </a:lnTo>
                <a:close/>
              </a:path>
            </a:pathLst>
          </a:custGeom>
          <a:solidFill>
            <a:srgbClr val="EFEFEF">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5841989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6356350"/>
            <a:ext cx="2057400" cy="365125"/>
          </a:xfrm>
          <a:prstGeom prst="rect">
            <a:avLst/>
          </a:prstGeom>
        </p:spPr>
        <p:txBody>
          <a:bodyPr/>
          <a:lstStyle/>
          <a:p>
            <a:fld id="{57683E6B-33A3-46D5-83CC-CCFFD9981DB7}" type="datetimeFigureOut">
              <a:rPr lang="en-GB" smtClean="0"/>
              <a:pPr/>
              <a:t>20/05/2019</a:t>
            </a:fld>
            <a:endParaRPr lang="en-GB" dirty="0"/>
          </a:p>
        </p:txBody>
      </p:sp>
      <p:sp>
        <p:nvSpPr>
          <p:cNvPr id="3" name="Footer Placeholder 2"/>
          <p:cNvSpPr>
            <a:spLocks noGrp="1"/>
          </p:cNvSpPr>
          <p:nvPr>
            <p:ph type="ftr" sz="quarter" idx="11"/>
          </p:nvPr>
        </p:nvSpPr>
        <p:spPr>
          <a:xfrm>
            <a:off x="3028950" y="6356350"/>
            <a:ext cx="3086100" cy="365125"/>
          </a:xfrm>
          <a:prstGeom prst="rect">
            <a:avLst/>
          </a:prstGeom>
        </p:spPr>
        <p:txBody>
          <a:bodyPr/>
          <a:lstStyle/>
          <a:p>
            <a:endParaRPr lang="en-GB" dirty="0"/>
          </a:p>
        </p:txBody>
      </p:sp>
      <p:sp>
        <p:nvSpPr>
          <p:cNvPr id="4" name="Slide Number Placeholder 3"/>
          <p:cNvSpPr>
            <a:spLocks noGrp="1"/>
          </p:cNvSpPr>
          <p:nvPr>
            <p:ph type="sldNum" sz="quarter" idx="12"/>
          </p:nvPr>
        </p:nvSpPr>
        <p:spPr>
          <a:xfrm>
            <a:off x="6457950" y="6356350"/>
            <a:ext cx="2057400" cy="365125"/>
          </a:xfrm>
          <a:prstGeom prst="rect">
            <a:avLst/>
          </a:prstGeom>
        </p:spPr>
        <p:txBody>
          <a:bodyPr/>
          <a:lstStyle/>
          <a:p>
            <a:fld id="{8C67D84E-5700-471E-AB70-716266A1E420}" type="slidenum">
              <a:rPr lang="en-GB" smtClean="0"/>
              <a:pPr/>
              <a:t>‹#›</a:t>
            </a:fld>
            <a:endParaRPr lang="en-GB" dirty="0"/>
          </a:p>
        </p:txBody>
      </p:sp>
    </p:spTree>
    <p:extLst>
      <p:ext uri="{BB962C8B-B14F-4D97-AF65-F5344CB8AC3E}">
        <p14:creationId xmlns:p14="http://schemas.microsoft.com/office/powerpoint/2010/main" val="18038550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a:prstGeom prst="rect">
            <a:avLst/>
          </a:prstGeo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3887788" y="987425"/>
            <a:ext cx="462915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30238"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28650" y="6356350"/>
            <a:ext cx="2057400" cy="365125"/>
          </a:xfrm>
          <a:prstGeom prst="rect">
            <a:avLst/>
          </a:prstGeom>
        </p:spPr>
        <p:txBody>
          <a:bodyPr/>
          <a:lstStyle/>
          <a:p>
            <a:fld id="{57683E6B-33A3-46D5-83CC-CCFFD9981DB7}" type="datetimeFigureOut">
              <a:rPr lang="en-GB" smtClean="0"/>
              <a:pPr/>
              <a:t>20/05/2019</a:t>
            </a:fld>
            <a:endParaRPr lang="en-GB" dirty="0"/>
          </a:p>
        </p:txBody>
      </p:sp>
      <p:sp>
        <p:nvSpPr>
          <p:cNvPr id="6" name="Footer Placeholder 5"/>
          <p:cNvSpPr>
            <a:spLocks noGrp="1"/>
          </p:cNvSpPr>
          <p:nvPr>
            <p:ph type="ftr" sz="quarter" idx="11"/>
          </p:nvPr>
        </p:nvSpPr>
        <p:spPr>
          <a:xfrm>
            <a:off x="3028950" y="6356350"/>
            <a:ext cx="3086100" cy="365125"/>
          </a:xfrm>
          <a:prstGeom prst="rect">
            <a:avLst/>
          </a:prstGeom>
        </p:spPr>
        <p:txBody>
          <a:bodyPr/>
          <a:lstStyle/>
          <a:p>
            <a:endParaRPr lang="en-GB" dirty="0"/>
          </a:p>
        </p:txBody>
      </p:sp>
      <p:sp>
        <p:nvSpPr>
          <p:cNvPr id="7" name="Slide Number Placeholder 6"/>
          <p:cNvSpPr>
            <a:spLocks noGrp="1"/>
          </p:cNvSpPr>
          <p:nvPr>
            <p:ph type="sldNum" sz="quarter" idx="12"/>
          </p:nvPr>
        </p:nvSpPr>
        <p:spPr>
          <a:xfrm>
            <a:off x="6457950" y="6356350"/>
            <a:ext cx="2057400" cy="365125"/>
          </a:xfrm>
          <a:prstGeom prst="rect">
            <a:avLst/>
          </a:prstGeom>
        </p:spPr>
        <p:txBody>
          <a:bodyPr/>
          <a:lstStyle/>
          <a:p>
            <a:fld id="{8C67D84E-5700-471E-AB70-716266A1E420}" type="slidenum">
              <a:rPr lang="en-GB" smtClean="0"/>
              <a:pPr/>
              <a:t>‹#›</a:t>
            </a:fld>
            <a:endParaRPr lang="en-GB" dirty="0"/>
          </a:p>
        </p:txBody>
      </p:sp>
    </p:spTree>
    <p:extLst>
      <p:ext uri="{BB962C8B-B14F-4D97-AF65-F5344CB8AC3E}">
        <p14:creationId xmlns:p14="http://schemas.microsoft.com/office/powerpoint/2010/main" val="35801001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a:prstGeom prst="rect">
            <a:avLst/>
          </a:prstGeo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3887788" y="987425"/>
            <a:ext cx="462915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630238" y="2057400"/>
            <a:ext cx="2949575"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28650" y="6356350"/>
            <a:ext cx="2057400" cy="365125"/>
          </a:xfrm>
          <a:prstGeom prst="rect">
            <a:avLst/>
          </a:prstGeom>
        </p:spPr>
        <p:txBody>
          <a:bodyPr/>
          <a:lstStyle/>
          <a:p>
            <a:fld id="{57683E6B-33A3-46D5-83CC-CCFFD9981DB7}" type="datetimeFigureOut">
              <a:rPr lang="en-GB" smtClean="0"/>
              <a:pPr/>
              <a:t>20/05/2019</a:t>
            </a:fld>
            <a:endParaRPr lang="en-GB" dirty="0"/>
          </a:p>
        </p:txBody>
      </p:sp>
      <p:sp>
        <p:nvSpPr>
          <p:cNvPr id="6" name="Footer Placeholder 5"/>
          <p:cNvSpPr>
            <a:spLocks noGrp="1"/>
          </p:cNvSpPr>
          <p:nvPr>
            <p:ph type="ftr" sz="quarter" idx="11"/>
          </p:nvPr>
        </p:nvSpPr>
        <p:spPr>
          <a:xfrm>
            <a:off x="3028950" y="6356350"/>
            <a:ext cx="3086100" cy="365125"/>
          </a:xfrm>
          <a:prstGeom prst="rect">
            <a:avLst/>
          </a:prstGeom>
        </p:spPr>
        <p:txBody>
          <a:bodyPr/>
          <a:lstStyle/>
          <a:p>
            <a:endParaRPr lang="en-GB" dirty="0"/>
          </a:p>
        </p:txBody>
      </p:sp>
      <p:sp>
        <p:nvSpPr>
          <p:cNvPr id="7" name="Slide Number Placeholder 6"/>
          <p:cNvSpPr>
            <a:spLocks noGrp="1"/>
          </p:cNvSpPr>
          <p:nvPr>
            <p:ph type="sldNum" sz="quarter" idx="12"/>
          </p:nvPr>
        </p:nvSpPr>
        <p:spPr>
          <a:xfrm>
            <a:off x="6457950" y="6356350"/>
            <a:ext cx="2057400" cy="365125"/>
          </a:xfrm>
          <a:prstGeom prst="rect">
            <a:avLst/>
          </a:prstGeom>
        </p:spPr>
        <p:txBody>
          <a:bodyPr/>
          <a:lstStyle/>
          <a:p>
            <a:fld id="{8C67D84E-5700-471E-AB70-716266A1E420}" type="slidenum">
              <a:rPr lang="en-GB" smtClean="0"/>
              <a:pPr/>
              <a:t>‹#›</a:t>
            </a:fld>
            <a:endParaRPr lang="en-GB" dirty="0"/>
          </a:p>
        </p:txBody>
      </p:sp>
    </p:spTree>
    <p:extLst>
      <p:ext uri="{BB962C8B-B14F-4D97-AF65-F5344CB8AC3E}">
        <p14:creationId xmlns:p14="http://schemas.microsoft.com/office/powerpoint/2010/main" val="17463301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1325563"/>
          </a:xfrm>
          <a:prstGeom prst="rect">
            <a:avLst/>
          </a:prstGeom>
        </p:spPr>
        <p:txBody>
          <a:bodyPr/>
          <a:lstStyle/>
          <a:p>
            <a:r>
              <a:rPr lang="en-US"/>
              <a:t>Click to edit Master title style</a:t>
            </a:r>
            <a:endParaRPr lang="en-GB"/>
          </a:p>
        </p:txBody>
      </p:sp>
      <p:sp>
        <p:nvSpPr>
          <p:cNvPr id="3" name="Vertical Text Placeholder 2"/>
          <p:cNvSpPr>
            <a:spLocks noGrp="1"/>
          </p:cNvSpPr>
          <p:nvPr>
            <p:ph type="body" orient="vert" idx="1"/>
          </p:nvPr>
        </p:nvSpPr>
        <p:spPr>
          <a:xfrm>
            <a:off x="628650" y="1825625"/>
            <a:ext cx="7886700" cy="43513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628650" y="6356350"/>
            <a:ext cx="2057400" cy="365125"/>
          </a:xfrm>
          <a:prstGeom prst="rect">
            <a:avLst/>
          </a:prstGeom>
        </p:spPr>
        <p:txBody>
          <a:bodyPr/>
          <a:lstStyle/>
          <a:p>
            <a:fld id="{57683E6B-33A3-46D5-83CC-CCFFD9981DB7}" type="datetimeFigureOut">
              <a:rPr lang="en-GB" smtClean="0"/>
              <a:pPr/>
              <a:t>20/05/2019</a:t>
            </a:fld>
            <a:endParaRPr lang="en-GB" dirty="0"/>
          </a:p>
        </p:txBody>
      </p:sp>
      <p:sp>
        <p:nvSpPr>
          <p:cNvPr id="5" name="Footer Placeholder 4"/>
          <p:cNvSpPr>
            <a:spLocks noGrp="1"/>
          </p:cNvSpPr>
          <p:nvPr>
            <p:ph type="ftr" sz="quarter" idx="11"/>
          </p:nvPr>
        </p:nvSpPr>
        <p:spPr>
          <a:xfrm>
            <a:off x="3028950" y="6356350"/>
            <a:ext cx="3086100" cy="365125"/>
          </a:xfrm>
          <a:prstGeom prst="rect">
            <a:avLst/>
          </a:prstGeom>
        </p:spPr>
        <p:txBody>
          <a:bodyPr/>
          <a:lstStyle/>
          <a:p>
            <a:endParaRPr lang="en-GB" dirty="0"/>
          </a:p>
        </p:txBody>
      </p:sp>
      <p:sp>
        <p:nvSpPr>
          <p:cNvPr id="6" name="Slide Number Placeholder 5"/>
          <p:cNvSpPr>
            <a:spLocks noGrp="1"/>
          </p:cNvSpPr>
          <p:nvPr>
            <p:ph type="sldNum" sz="quarter" idx="12"/>
          </p:nvPr>
        </p:nvSpPr>
        <p:spPr>
          <a:xfrm>
            <a:off x="6457950" y="6356350"/>
            <a:ext cx="2057400" cy="365125"/>
          </a:xfrm>
          <a:prstGeom prst="rect">
            <a:avLst/>
          </a:prstGeom>
        </p:spPr>
        <p:txBody>
          <a:bodyPr/>
          <a:lstStyle/>
          <a:p>
            <a:fld id="{8C67D84E-5700-471E-AB70-716266A1E420}" type="slidenum">
              <a:rPr lang="en-GB" smtClean="0"/>
              <a:pPr/>
              <a:t>‹#›</a:t>
            </a:fld>
            <a:endParaRPr lang="en-GB" dirty="0"/>
          </a:p>
        </p:txBody>
      </p:sp>
    </p:spTree>
    <p:extLst>
      <p:ext uri="{BB962C8B-B14F-4D97-AF65-F5344CB8AC3E}">
        <p14:creationId xmlns:p14="http://schemas.microsoft.com/office/powerpoint/2010/main" val="37378952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a:prstGeom prst="rect">
            <a:avLst/>
          </a:prstGeo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28650" y="365125"/>
            <a:ext cx="5762625" cy="58118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628650" y="6356350"/>
            <a:ext cx="2057400" cy="365125"/>
          </a:xfrm>
          <a:prstGeom prst="rect">
            <a:avLst/>
          </a:prstGeom>
        </p:spPr>
        <p:txBody>
          <a:bodyPr/>
          <a:lstStyle/>
          <a:p>
            <a:fld id="{57683E6B-33A3-46D5-83CC-CCFFD9981DB7}" type="datetimeFigureOut">
              <a:rPr lang="en-GB" smtClean="0"/>
              <a:pPr/>
              <a:t>20/05/2019</a:t>
            </a:fld>
            <a:endParaRPr lang="en-GB" dirty="0"/>
          </a:p>
        </p:txBody>
      </p:sp>
      <p:sp>
        <p:nvSpPr>
          <p:cNvPr id="5" name="Footer Placeholder 4"/>
          <p:cNvSpPr>
            <a:spLocks noGrp="1"/>
          </p:cNvSpPr>
          <p:nvPr>
            <p:ph type="ftr" sz="quarter" idx="11"/>
          </p:nvPr>
        </p:nvSpPr>
        <p:spPr>
          <a:xfrm>
            <a:off x="3028950" y="6356350"/>
            <a:ext cx="3086100" cy="365125"/>
          </a:xfrm>
          <a:prstGeom prst="rect">
            <a:avLst/>
          </a:prstGeom>
        </p:spPr>
        <p:txBody>
          <a:bodyPr/>
          <a:lstStyle/>
          <a:p>
            <a:endParaRPr lang="en-GB" dirty="0"/>
          </a:p>
        </p:txBody>
      </p:sp>
      <p:sp>
        <p:nvSpPr>
          <p:cNvPr id="6" name="Slide Number Placeholder 5"/>
          <p:cNvSpPr>
            <a:spLocks noGrp="1"/>
          </p:cNvSpPr>
          <p:nvPr>
            <p:ph type="sldNum" sz="quarter" idx="12"/>
          </p:nvPr>
        </p:nvSpPr>
        <p:spPr>
          <a:xfrm>
            <a:off x="6457950" y="6356350"/>
            <a:ext cx="2057400" cy="365125"/>
          </a:xfrm>
          <a:prstGeom prst="rect">
            <a:avLst/>
          </a:prstGeom>
        </p:spPr>
        <p:txBody>
          <a:bodyPr/>
          <a:lstStyle/>
          <a:p>
            <a:fld id="{8C67D84E-5700-471E-AB70-716266A1E420}" type="slidenum">
              <a:rPr lang="en-GB" smtClean="0"/>
              <a:pPr/>
              <a:t>‹#›</a:t>
            </a:fld>
            <a:endParaRPr lang="en-GB" dirty="0"/>
          </a:p>
        </p:txBody>
      </p:sp>
    </p:spTree>
    <p:extLst>
      <p:ext uri="{BB962C8B-B14F-4D97-AF65-F5344CB8AC3E}">
        <p14:creationId xmlns:p14="http://schemas.microsoft.com/office/powerpoint/2010/main" val="36541357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5837341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0689394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a:prstGeom prst="rect">
            <a:avLst/>
          </a:prstGeo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a:xfrm>
            <a:off x="628650" y="6356350"/>
            <a:ext cx="2057400" cy="365125"/>
          </a:xfrm>
          <a:prstGeom prst="rect">
            <a:avLst/>
          </a:prstGeom>
        </p:spPr>
        <p:txBody>
          <a:bodyPr/>
          <a:lstStyle/>
          <a:p>
            <a:fld id="{57683E6B-33A3-46D5-83CC-CCFFD9981DB7}" type="datetimeFigureOut">
              <a:rPr lang="en-GB" smtClean="0"/>
              <a:pPr/>
              <a:t>20/05/2019</a:t>
            </a:fld>
            <a:endParaRPr lang="en-GB" dirty="0"/>
          </a:p>
        </p:txBody>
      </p:sp>
      <p:sp>
        <p:nvSpPr>
          <p:cNvPr id="5" name="Footer Placeholder 4"/>
          <p:cNvSpPr>
            <a:spLocks noGrp="1"/>
          </p:cNvSpPr>
          <p:nvPr>
            <p:ph type="ftr" sz="quarter" idx="11"/>
          </p:nvPr>
        </p:nvSpPr>
        <p:spPr>
          <a:xfrm>
            <a:off x="3028950" y="6356350"/>
            <a:ext cx="3086100" cy="365125"/>
          </a:xfrm>
          <a:prstGeom prst="rect">
            <a:avLst/>
          </a:prstGeom>
        </p:spPr>
        <p:txBody>
          <a:bodyPr/>
          <a:lstStyle/>
          <a:p>
            <a:endParaRPr lang="en-GB" dirty="0"/>
          </a:p>
        </p:txBody>
      </p:sp>
      <p:sp>
        <p:nvSpPr>
          <p:cNvPr id="6" name="Slide Number Placeholder 5"/>
          <p:cNvSpPr>
            <a:spLocks noGrp="1"/>
          </p:cNvSpPr>
          <p:nvPr>
            <p:ph type="sldNum" sz="quarter" idx="12"/>
          </p:nvPr>
        </p:nvSpPr>
        <p:spPr>
          <a:xfrm>
            <a:off x="6457950" y="6356350"/>
            <a:ext cx="2057400" cy="365125"/>
          </a:xfrm>
          <a:prstGeom prst="rect">
            <a:avLst/>
          </a:prstGeom>
        </p:spPr>
        <p:txBody>
          <a:bodyPr/>
          <a:lstStyle/>
          <a:p>
            <a:fld id="{8C67D84E-5700-471E-AB70-716266A1E420}" type="slidenum">
              <a:rPr lang="en-GB" smtClean="0"/>
              <a:pPr/>
              <a:t>‹#›</a:t>
            </a:fld>
            <a:endParaRPr lang="en-GB" dirty="0"/>
          </a:p>
        </p:txBody>
      </p:sp>
    </p:spTree>
    <p:extLst>
      <p:ext uri="{BB962C8B-B14F-4D97-AF65-F5344CB8AC3E}">
        <p14:creationId xmlns:p14="http://schemas.microsoft.com/office/powerpoint/2010/main" val="5127593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1325563"/>
          </a:xfrm>
          <a:prstGeom prst="rect">
            <a:avLst/>
          </a:prstGeom>
        </p:spPr>
        <p:txBody>
          <a:bodyPr/>
          <a:lstStyle/>
          <a:p>
            <a:r>
              <a:rPr lang="en-US"/>
              <a:t>Click to edit Master title style</a:t>
            </a:r>
            <a:endParaRPr lang="en-GB"/>
          </a:p>
        </p:txBody>
      </p:sp>
      <p:sp>
        <p:nvSpPr>
          <p:cNvPr id="3" name="Content Placeholder 2"/>
          <p:cNvSpPr>
            <a:spLocks noGrp="1"/>
          </p:cNvSpPr>
          <p:nvPr>
            <p:ph idx="1"/>
          </p:nvPr>
        </p:nvSpPr>
        <p:spPr>
          <a:xfrm>
            <a:off x="628650" y="1825625"/>
            <a:ext cx="78867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628650" y="6356350"/>
            <a:ext cx="2057400" cy="365125"/>
          </a:xfrm>
          <a:prstGeom prst="rect">
            <a:avLst/>
          </a:prstGeom>
        </p:spPr>
        <p:txBody>
          <a:bodyPr/>
          <a:lstStyle/>
          <a:p>
            <a:fld id="{57683E6B-33A3-46D5-83CC-CCFFD9981DB7}" type="datetimeFigureOut">
              <a:rPr lang="en-GB" smtClean="0"/>
              <a:pPr/>
              <a:t>20/05/2019</a:t>
            </a:fld>
            <a:endParaRPr lang="en-GB" dirty="0"/>
          </a:p>
        </p:txBody>
      </p:sp>
      <p:sp>
        <p:nvSpPr>
          <p:cNvPr id="5" name="Footer Placeholder 4"/>
          <p:cNvSpPr>
            <a:spLocks noGrp="1"/>
          </p:cNvSpPr>
          <p:nvPr>
            <p:ph type="ftr" sz="quarter" idx="11"/>
          </p:nvPr>
        </p:nvSpPr>
        <p:spPr>
          <a:xfrm>
            <a:off x="3028950" y="6356350"/>
            <a:ext cx="3086100" cy="365125"/>
          </a:xfrm>
          <a:prstGeom prst="rect">
            <a:avLst/>
          </a:prstGeom>
        </p:spPr>
        <p:txBody>
          <a:bodyPr/>
          <a:lstStyle/>
          <a:p>
            <a:endParaRPr lang="en-GB" dirty="0"/>
          </a:p>
        </p:txBody>
      </p:sp>
      <p:sp>
        <p:nvSpPr>
          <p:cNvPr id="6" name="Slide Number Placeholder 5"/>
          <p:cNvSpPr>
            <a:spLocks noGrp="1"/>
          </p:cNvSpPr>
          <p:nvPr>
            <p:ph type="sldNum" sz="quarter" idx="12"/>
          </p:nvPr>
        </p:nvSpPr>
        <p:spPr>
          <a:xfrm>
            <a:off x="6457950" y="6356350"/>
            <a:ext cx="2057400" cy="365125"/>
          </a:xfrm>
          <a:prstGeom prst="rect">
            <a:avLst/>
          </a:prstGeom>
        </p:spPr>
        <p:txBody>
          <a:bodyPr/>
          <a:lstStyle/>
          <a:p>
            <a:fld id="{8C67D84E-5700-471E-AB70-716266A1E420}" type="slidenum">
              <a:rPr lang="en-GB" smtClean="0"/>
              <a:pPr/>
              <a:t>‹#›</a:t>
            </a:fld>
            <a:endParaRPr lang="en-GB" dirty="0"/>
          </a:p>
        </p:txBody>
      </p:sp>
    </p:spTree>
    <p:extLst>
      <p:ext uri="{BB962C8B-B14F-4D97-AF65-F5344CB8AC3E}">
        <p14:creationId xmlns:p14="http://schemas.microsoft.com/office/powerpoint/2010/main" val="5202426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a:prstGeom prst="rect">
            <a:avLst/>
          </a:prstGeo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623888" y="4589463"/>
            <a:ext cx="78867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628650" y="6356350"/>
            <a:ext cx="2057400" cy="365125"/>
          </a:xfrm>
          <a:prstGeom prst="rect">
            <a:avLst/>
          </a:prstGeom>
        </p:spPr>
        <p:txBody>
          <a:bodyPr/>
          <a:lstStyle/>
          <a:p>
            <a:fld id="{57683E6B-33A3-46D5-83CC-CCFFD9981DB7}" type="datetimeFigureOut">
              <a:rPr lang="en-GB" smtClean="0"/>
              <a:pPr/>
              <a:t>20/05/2019</a:t>
            </a:fld>
            <a:endParaRPr lang="en-GB" dirty="0"/>
          </a:p>
        </p:txBody>
      </p:sp>
      <p:sp>
        <p:nvSpPr>
          <p:cNvPr id="5" name="Footer Placeholder 4"/>
          <p:cNvSpPr>
            <a:spLocks noGrp="1"/>
          </p:cNvSpPr>
          <p:nvPr>
            <p:ph type="ftr" sz="quarter" idx="11"/>
          </p:nvPr>
        </p:nvSpPr>
        <p:spPr>
          <a:xfrm>
            <a:off x="3028950" y="6356350"/>
            <a:ext cx="3086100" cy="365125"/>
          </a:xfrm>
          <a:prstGeom prst="rect">
            <a:avLst/>
          </a:prstGeom>
        </p:spPr>
        <p:txBody>
          <a:bodyPr/>
          <a:lstStyle/>
          <a:p>
            <a:endParaRPr lang="en-GB" dirty="0"/>
          </a:p>
        </p:txBody>
      </p:sp>
      <p:sp>
        <p:nvSpPr>
          <p:cNvPr id="6" name="Slide Number Placeholder 5"/>
          <p:cNvSpPr>
            <a:spLocks noGrp="1"/>
          </p:cNvSpPr>
          <p:nvPr>
            <p:ph type="sldNum" sz="quarter" idx="12"/>
          </p:nvPr>
        </p:nvSpPr>
        <p:spPr>
          <a:xfrm>
            <a:off x="6457950" y="6356350"/>
            <a:ext cx="2057400" cy="365125"/>
          </a:xfrm>
          <a:prstGeom prst="rect">
            <a:avLst/>
          </a:prstGeom>
        </p:spPr>
        <p:txBody>
          <a:bodyPr/>
          <a:lstStyle/>
          <a:p>
            <a:fld id="{8C67D84E-5700-471E-AB70-716266A1E420}" type="slidenum">
              <a:rPr lang="en-GB" smtClean="0"/>
              <a:pPr/>
              <a:t>‹#›</a:t>
            </a:fld>
            <a:endParaRPr lang="en-GB" dirty="0"/>
          </a:p>
        </p:txBody>
      </p:sp>
    </p:spTree>
    <p:extLst>
      <p:ext uri="{BB962C8B-B14F-4D97-AF65-F5344CB8AC3E}">
        <p14:creationId xmlns:p14="http://schemas.microsoft.com/office/powerpoint/2010/main" val="10384489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1325563"/>
          </a:xfrm>
          <a:prstGeom prst="rect">
            <a:avLst/>
          </a:prstGeom>
        </p:spPr>
        <p:txBody>
          <a:bodyPr/>
          <a:lstStyle/>
          <a:p>
            <a:r>
              <a:rPr lang="en-US"/>
              <a:t>Click to edit Master title style</a:t>
            </a:r>
            <a:endParaRPr lang="en-GB"/>
          </a:p>
        </p:txBody>
      </p:sp>
      <p:sp>
        <p:nvSpPr>
          <p:cNvPr id="3" name="Content Placeholder 2"/>
          <p:cNvSpPr>
            <a:spLocks noGrp="1"/>
          </p:cNvSpPr>
          <p:nvPr>
            <p:ph sz="half" idx="1"/>
          </p:nvPr>
        </p:nvSpPr>
        <p:spPr>
          <a:xfrm>
            <a:off x="628650" y="1825625"/>
            <a:ext cx="386715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825625"/>
            <a:ext cx="386715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a:xfrm>
            <a:off x="628650" y="6356350"/>
            <a:ext cx="2057400" cy="365125"/>
          </a:xfrm>
          <a:prstGeom prst="rect">
            <a:avLst/>
          </a:prstGeom>
        </p:spPr>
        <p:txBody>
          <a:bodyPr/>
          <a:lstStyle/>
          <a:p>
            <a:fld id="{57683E6B-33A3-46D5-83CC-CCFFD9981DB7}" type="datetimeFigureOut">
              <a:rPr lang="en-GB" smtClean="0"/>
              <a:pPr/>
              <a:t>20/05/2019</a:t>
            </a:fld>
            <a:endParaRPr lang="en-GB" dirty="0"/>
          </a:p>
        </p:txBody>
      </p:sp>
      <p:sp>
        <p:nvSpPr>
          <p:cNvPr id="6" name="Footer Placeholder 5"/>
          <p:cNvSpPr>
            <a:spLocks noGrp="1"/>
          </p:cNvSpPr>
          <p:nvPr>
            <p:ph type="ftr" sz="quarter" idx="11"/>
          </p:nvPr>
        </p:nvSpPr>
        <p:spPr>
          <a:xfrm>
            <a:off x="3028950" y="6356350"/>
            <a:ext cx="3086100" cy="365125"/>
          </a:xfrm>
          <a:prstGeom prst="rect">
            <a:avLst/>
          </a:prstGeom>
        </p:spPr>
        <p:txBody>
          <a:bodyPr/>
          <a:lstStyle/>
          <a:p>
            <a:endParaRPr lang="en-GB" dirty="0"/>
          </a:p>
        </p:txBody>
      </p:sp>
      <p:sp>
        <p:nvSpPr>
          <p:cNvPr id="7" name="Slide Number Placeholder 6"/>
          <p:cNvSpPr>
            <a:spLocks noGrp="1"/>
          </p:cNvSpPr>
          <p:nvPr>
            <p:ph type="sldNum" sz="quarter" idx="12"/>
          </p:nvPr>
        </p:nvSpPr>
        <p:spPr>
          <a:xfrm>
            <a:off x="6457950" y="6356350"/>
            <a:ext cx="2057400" cy="365125"/>
          </a:xfrm>
          <a:prstGeom prst="rect">
            <a:avLst/>
          </a:prstGeom>
        </p:spPr>
        <p:txBody>
          <a:bodyPr/>
          <a:lstStyle/>
          <a:p>
            <a:fld id="{8C67D84E-5700-471E-AB70-716266A1E420}" type="slidenum">
              <a:rPr lang="en-GB" smtClean="0"/>
              <a:pPr/>
              <a:t>‹#›</a:t>
            </a:fld>
            <a:endParaRPr lang="en-GB" dirty="0"/>
          </a:p>
        </p:txBody>
      </p:sp>
    </p:spTree>
    <p:extLst>
      <p:ext uri="{BB962C8B-B14F-4D97-AF65-F5344CB8AC3E}">
        <p14:creationId xmlns:p14="http://schemas.microsoft.com/office/powerpoint/2010/main" val="8245414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a:prstGeom prst="rect">
            <a:avLst/>
          </a:prstGeom>
        </p:spPr>
        <p:txBody>
          <a:bodyPr/>
          <a:lstStyle/>
          <a:p>
            <a:r>
              <a:rPr lang="en-US"/>
              <a:t>Click to edit Master title style</a:t>
            </a:r>
            <a:endParaRPr lang="en-GB"/>
          </a:p>
        </p:txBody>
      </p:sp>
      <p:sp>
        <p:nvSpPr>
          <p:cNvPr id="3" name="Text Placeholder 2"/>
          <p:cNvSpPr>
            <a:spLocks noGrp="1"/>
          </p:cNvSpPr>
          <p:nvPr>
            <p:ph type="body" idx="1"/>
          </p:nvPr>
        </p:nvSpPr>
        <p:spPr>
          <a:xfrm>
            <a:off x="630238" y="1681163"/>
            <a:ext cx="386873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7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a:xfrm>
            <a:off x="628650" y="6356350"/>
            <a:ext cx="2057400" cy="365125"/>
          </a:xfrm>
          <a:prstGeom prst="rect">
            <a:avLst/>
          </a:prstGeom>
        </p:spPr>
        <p:txBody>
          <a:bodyPr/>
          <a:lstStyle/>
          <a:p>
            <a:fld id="{57683E6B-33A3-46D5-83CC-CCFFD9981DB7}" type="datetimeFigureOut">
              <a:rPr lang="en-GB" smtClean="0"/>
              <a:pPr/>
              <a:t>20/05/2019</a:t>
            </a:fld>
            <a:endParaRPr lang="en-GB" dirty="0"/>
          </a:p>
        </p:txBody>
      </p:sp>
      <p:sp>
        <p:nvSpPr>
          <p:cNvPr id="8" name="Footer Placeholder 7"/>
          <p:cNvSpPr>
            <a:spLocks noGrp="1"/>
          </p:cNvSpPr>
          <p:nvPr>
            <p:ph type="ftr" sz="quarter" idx="11"/>
          </p:nvPr>
        </p:nvSpPr>
        <p:spPr>
          <a:xfrm>
            <a:off x="3028950" y="6356350"/>
            <a:ext cx="3086100" cy="365125"/>
          </a:xfrm>
          <a:prstGeom prst="rect">
            <a:avLst/>
          </a:prstGeom>
        </p:spPr>
        <p:txBody>
          <a:bodyPr/>
          <a:lstStyle/>
          <a:p>
            <a:endParaRPr lang="en-GB" dirty="0"/>
          </a:p>
        </p:txBody>
      </p:sp>
      <p:sp>
        <p:nvSpPr>
          <p:cNvPr id="9" name="Slide Number Placeholder 8"/>
          <p:cNvSpPr>
            <a:spLocks noGrp="1"/>
          </p:cNvSpPr>
          <p:nvPr>
            <p:ph type="sldNum" sz="quarter" idx="12"/>
          </p:nvPr>
        </p:nvSpPr>
        <p:spPr>
          <a:xfrm>
            <a:off x="6457950" y="6356350"/>
            <a:ext cx="2057400" cy="365125"/>
          </a:xfrm>
          <a:prstGeom prst="rect">
            <a:avLst/>
          </a:prstGeom>
        </p:spPr>
        <p:txBody>
          <a:bodyPr/>
          <a:lstStyle/>
          <a:p>
            <a:fld id="{8C67D84E-5700-471E-AB70-716266A1E420}" type="slidenum">
              <a:rPr lang="en-GB" smtClean="0"/>
              <a:pPr/>
              <a:t>‹#›</a:t>
            </a:fld>
            <a:endParaRPr lang="en-GB" dirty="0"/>
          </a:p>
        </p:txBody>
      </p:sp>
    </p:spTree>
    <p:extLst>
      <p:ext uri="{BB962C8B-B14F-4D97-AF65-F5344CB8AC3E}">
        <p14:creationId xmlns:p14="http://schemas.microsoft.com/office/powerpoint/2010/main" val="27987561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1325563"/>
          </a:xfrm>
          <a:prstGeom prst="rect">
            <a:avLst/>
          </a:prstGeom>
        </p:spPr>
        <p:txBody>
          <a:bodyPr/>
          <a:lstStyle/>
          <a:p>
            <a:r>
              <a:rPr lang="en-US"/>
              <a:t>Click to edit Master title style</a:t>
            </a:r>
            <a:endParaRPr lang="en-GB"/>
          </a:p>
        </p:txBody>
      </p:sp>
      <p:sp>
        <p:nvSpPr>
          <p:cNvPr id="3" name="Date Placeholder 2"/>
          <p:cNvSpPr>
            <a:spLocks noGrp="1"/>
          </p:cNvSpPr>
          <p:nvPr>
            <p:ph type="dt" sz="half" idx="10"/>
          </p:nvPr>
        </p:nvSpPr>
        <p:spPr>
          <a:xfrm>
            <a:off x="628650" y="6356350"/>
            <a:ext cx="2057400" cy="365125"/>
          </a:xfrm>
          <a:prstGeom prst="rect">
            <a:avLst/>
          </a:prstGeom>
        </p:spPr>
        <p:txBody>
          <a:bodyPr/>
          <a:lstStyle/>
          <a:p>
            <a:fld id="{57683E6B-33A3-46D5-83CC-CCFFD9981DB7}" type="datetimeFigureOut">
              <a:rPr lang="en-GB" smtClean="0"/>
              <a:pPr/>
              <a:t>20/05/2019</a:t>
            </a:fld>
            <a:endParaRPr lang="en-GB" dirty="0"/>
          </a:p>
        </p:txBody>
      </p:sp>
      <p:sp>
        <p:nvSpPr>
          <p:cNvPr id="4" name="Footer Placeholder 3"/>
          <p:cNvSpPr>
            <a:spLocks noGrp="1"/>
          </p:cNvSpPr>
          <p:nvPr>
            <p:ph type="ftr" sz="quarter" idx="11"/>
          </p:nvPr>
        </p:nvSpPr>
        <p:spPr>
          <a:xfrm>
            <a:off x="3028950" y="6356350"/>
            <a:ext cx="3086100" cy="365125"/>
          </a:xfrm>
          <a:prstGeom prst="rect">
            <a:avLst/>
          </a:prstGeom>
        </p:spPr>
        <p:txBody>
          <a:bodyPr/>
          <a:lstStyle/>
          <a:p>
            <a:endParaRPr lang="en-GB" dirty="0"/>
          </a:p>
        </p:txBody>
      </p:sp>
      <p:sp>
        <p:nvSpPr>
          <p:cNvPr id="5" name="Slide Number Placeholder 4"/>
          <p:cNvSpPr>
            <a:spLocks noGrp="1"/>
          </p:cNvSpPr>
          <p:nvPr>
            <p:ph type="sldNum" sz="quarter" idx="12"/>
          </p:nvPr>
        </p:nvSpPr>
        <p:spPr>
          <a:xfrm>
            <a:off x="6457950" y="6356350"/>
            <a:ext cx="2057400" cy="365125"/>
          </a:xfrm>
          <a:prstGeom prst="rect">
            <a:avLst/>
          </a:prstGeom>
        </p:spPr>
        <p:txBody>
          <a:bodyPr/>
          <a:lstStyle/>
          <a:p>
            <a:fld id="{8C67D84E-5700-471E-AB70-716266A1E420}" type="slidenum">
              <a:rPr lang="en-GB" smtClean="0"/>
              <a:pPr/>
              <a:t>‹#›</a:t>
            </a:fld>
            <a:endParaRPr lang="en-GB" dirty="0"/>
          </a:p>
        </p:txBody>
      </p:sp>
    </p:spTree>
    <p:extLst>
      <p:ext uri="{BB962C8B-B14F-4D97-AF65-F5344CB8AC3E}">
        <p14:creationId xmlns:p14="http://schemas.microsoft.com/office/powerpoint/2010/main" val="588263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A5E06D-71D6-4057-BED8-19F1FD7B1F8F}" type="datetimeFigureOut">
              <a:rPr lang="en-GB" smtClean="0"/>
              <a:pPr/>
              <a:t>20/05/2019</a:t>
            </a:fld>
            <a:endParaRPr lang="en-GB"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C41829-CB43-4065-B8C5-53486559E47A}" type="slidenum">
              <a:rPr lang="en-GB" smtClean="0"/>
              <a:pPr/>
              <a:t>‹#›</a:t>
            </a:fld>
            <a:endParaRPr lang="en-GB" dirty="0"/>
          </a:p>
        </p:txBody>
      </p:sp>
    </p:spTree>
    <p:extLst>
      <p:ext uri="{BB962C8B-B14F-4D97-AF65-F5344CB8AC3E}">
        <p14:creationId xmlns:p14="http://schemas.microsoft.com/office/powerpoint/2010/main" val="36281130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75" r:id="rId3"/>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tangle 4"/>
          <p:cNvSpPr/>
          <p:nvPr userDrawn="1"/>
        </p:nvSpPr>
        <p:spPr>
          <a:xfrm>
            <a:off x="0" y="1"/>
            <a:ext cx="9144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1047652884"/>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11.png"/></Relationships>
</file>

<file path=ppt/slides/_rels/slide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3.wmf"/></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3.wmf"/></Relationships>
</file>

<file path=ppt/slides/_rels/slide13.xml.rels><?xml version="1.0" encoding="UTF-8" standalone="yes"?>
<Relationships xmlns="http://schemas.openxmlformats.org/package/2006/relationships"><Relationship Id="rId3" Type="http://schemas.openxmlformats.org/officeDocument/2006/relationships/hyperlink" Target="http://www.tractivity.co.uk/" TargetMode="External"/><Relationship Id="rId2" Type="http://schemas.openxmlformats.org/officeDocument/2006/relationships/notesSlide" Target="../notesSlides/notesSlide12.xml"/><Relationship Id="rId1" Type="http://schemas.openxmlformats.org/officeDocument/2006/relationships/slideLayout" Target="../slideLayouts/slideLayout3.xml"/><Relationship Id="rId5" Type="http://schemas.openxmlformats.org/officeDocument/2006/relationships/image" Target="../media/image1.png"/><Relationship Id="rId4" Type="http://schemas.openxmlformats.org/officeDocument/2006/relationships/image" Target="../media/image13.jpe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mailto:mailings@tracmail.co.uk" TargetMode="External"/><Relationship Id="rId2" Type="http://schemas.openxmlformats.org/officeDocument/2006/relationships/image" Target="../media/image3.wmf"/><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hyperlink" Target="mailto:Vicky.adamson@trac.co.uk"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3.wmf"/></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3.wmf"/></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3.wmf"/></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 name="Rectangle 7"/>
          <p:cNvSpPr/>
          <p:nvPr/>
        </p:nvSpPr>
        <p:spPr>
          <a:xfrm>
            <a:off x="0" y="0"/>
            <a:ext cx="5176299" cy="6865144"/>
          </a:xfrm>
          <a:custGeom>
            <a:avLst/>
            <a:gdLst>
              <a:gd name="connsiteX0" fmla="*/ 0 w 7379494"/>
              <a:gd name="connsiteY0" fmla="*/ 0 h 6858000"/>
              <a:gd name="connsiteX1" fmla="*/ 7379494 w 7379494"/>
              <a:gd name="connsiteY1" fmla="*/ 0 h 6858000"/>
              <a:gd name="connsiteX2" fmla="*/ 7379494 w 7379494"/>
              <a:gd name="connsiteY2" fmla="*/ 6858000 h 6858000"/>
              <a:gd name="connsiteX3" fmla="*/ 0 w 7379494"/>
              <a:gd name="connsiteY3" fmla="*/ 6858000 h 6858000"/>
              <a:gd name="connsiteX4" fmla="*/ 0 w 7379494"/>
              <a:gd name="connsiteY4" fmla="*/ 0 h 6858000"/>
              <a:gd name="connsiteX0" fmla="*/ 0 w 7379494"/>
              <a:gd name="connsiteY0" fmla="*/ 7144 h 6865144"/>
              <a:gd name="connsiteX1" fmla="*/ 5293519 w 7379494"/>
              <a:gd name="connsiteY1" fmla="*/ 0 h 6865144"/>
              <a:gd name="connsiteX2" fmla="*/ 7379494 w 7379494"/>
              <a:gd name="connsiteY2" fmla="*/ 6865144 h 6865144"/>
              <a:gd name="connsiteX3" fmla="*/ 0 w 7379494"/>
              <a:gd name="connsiteY3" fmla="*/ 6865144 h 6865144"/>
              <a:gd name="connsiteX4" fmla="*/ 0 w 7379494"/>
              <a:gd name="connsiteY4" fmla="*/ 7144 h 6865144"/>
              <a:gd name="connsiteX0" fmla="*/ 0 w 6736556"/>
              <a:gd name="connsiteY0" fmla="*/ 7144 h 6865144"/>
              <a:gd name="connsiteX1" fmla="*/ 5293519 w 6736556"/>
              <a:gd name="connsiteY1" fmla="*/ 0 h 6865144"/>
              <a:gd name="connsiteX2" fmla="*/ 6736556 w 6736556"/>
              <a:gd name="connsiteY2" fmla="*/ 6858001 h 6865144"/>
              <a:gd name="connsiteX3" fmla="*/ 0 w 6736556"/>
              <a:gd name="connsiteY3" fmla="*/ 6865144 h 6865144"/>
              <a:gd name="connsiteX4" fmla="*/ 0 w 6736556"/>
              <a:gd name="connsiteY4" fmla="*/ 7144 h 68651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736556" h="6865144">
                <a:moveTo>
                  <a:pt x="0" y="7144"/>
                </a:moveTo>
                <a:lnTo>
                  <a:pt x="5293519" y="0"/>
                </a:lnTo>
                <a:lnTo>
                  <a:pt x="6736556" y="6858001"/>
                </a:lnTo>
                <a:lnTo>
                  <a:pt x="0" y="6865144"/>
                </a:lnTo>
                <a:lnTo>
                  <a:pt x="0" y="7144"/>
                </a:lnTo>
                <a:close/>
              </a:path>
            </a:pathLst>
          </a:custGeom>
          <a:solidFill>
            <a:srgbClr val="EFEFEF">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AutoShape 2" descr="Image result for taunton and deane logo"/>
          <p:cNvSpPr>
            <a:spLocks noChangeAspect="1" noChangeArrowheads="1"/>
          </p:cNvSpPr>
          <p:nvPr/>
        </p:nvSpPr>
        <p:spPr bwMode="auto">
          <a:xfrm>
            <a:off x="4534709" y="3391709"/>
            <a:ext cx="74582" cy="74582"/>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0464" y="1620807"/>
            <a:ext cx="3256675" cy="1131695"/>
          </a:xfrm>
          <a:prstGeom prst="rect">
            <a:avLst/>
          </a:prstGeom>
        </p:spPr>
      </p:pic>
      <p:sp>
        <p:nvSpPr>
          <p:cNvPr id="2" name="TextBox 1">
            <a:extLst>
              <a:ext uri="{FF2B5EF4-FFF2-40B4-BE49-F238E27FC236}">
                <a16:creationId xmlns:a16="http://schemas.microsoft.com/office/drawing/2014/main" id="{F7F3C57A-CD6F-4060-B0EC-88834B0E5076}"/>
              </a:ext>
            </a:extLst>
          </p:cNvPr>
          <p:cNvSpPr txBox="1"/>
          <p:nvPr/>
        </p:nvSpPr>
        <p:spPr>
          <a:xfrm>
            <a:off x="789748" y="2752502"/>
            <a:ext cx="4322618" cy="830997"/>
          </a:xfrm>
          <a:prstGeom prst="rect">
            <a:avLst/>
          </a:prstGeom>
          <a:noFill/>
        </p:spPr>
        <p:txBody>
          <a:bodyPr wrap="square" rtlCol="0">
            <a:spAutoFit/>
          </a:bodyPr>
          <a:lstStyle/>
          <a:p>
            <a:r>
              <a:rPr lang="en-GB" sz="4800" b="1" dirty="0">
                <a:solidFill>
                  <a:srgbClr val="CC0033"/>
                </a:solidFill>
              </a:rPr>
              <a:t>Email Module</a:t>
            </a:r>
          </a:p>
        </p:txBody>
      </p:sp>
    </p:spTree>
    <p:extLst>
      <p:ext uri="{BB962C8B-B14F-4D97-AF65-F5344CB8AC3E}">
        <p14:creationId xmlns:p14="http://schemas.microsoft.com/office/powerpoint/2010/main" val="10897428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92201" y="319591"/>
            <a:ext cx="799126" cy="162455"/>
          </a:xfrm>
          <a:prstGeom prst="rect">
            <a:avLst/>
          </a:prstGeom>
        </p:spPr>
      </p:pic>
      <p:sp>
        <p:nvSpPr>
          <p:cNvPr id="9" name="TextBox 8"/>
          <p:cNvSpPr txBox="1"/>
          <p:nvPr/>
        </p:nvSpPr>
        <p:spPr>
          <a:xfrm>
            <a:off x="607218" y="1551305"/>
            <a:ext cx="2450307" cy="1839414"/>
          </a:xfrm>
          <a:prstGeom prst="rect">
            <a:avLst/>
          </a:prstGeom>
          <a:noFill/>
        </p:spPr>
        <p:txBody>
          <a:bodyPr wrap="square" rtlCol="0">
            <a:spAutoFit/>
          </a:bodyPr>
          <a:lstStyle/>
          <a:p>
            <a:pPr>
              <a:lnSpc>
                <a:spcPts val="1800"/>
              </a:lnSpc>
              <a:spcAft>
                <a:spcPts val="600"/>
              </a:spcAft>
            </a:pPr>
            <a:r>
              <a:rPr lang="en-GB" sz="1200" dirty="0">
                <a:latin typeface="Arial" charset="0"/>
                <a:ea typeface="Arial" charset="0"/>
                <a:cs typeface="Arial" charset="0"/>
              </a:rPr>
              <a:t>To email an a distribution list you need the following; </a:t>
            </a:r>
          </a:p>
          <a:p>
            <a:pPr marL="228600" indent="-228600">
              <a:lnSpc>
                <a:spcPts val="1800"/>
              </a:lnSpc>
              <a:spcAft>
                <a:spcPts val="600"/>
              </a:spcAft>
              <a:buAutoNum type="arabicPeriod"/>
            </a:pPr>
            <a:r>
              <a:rPr lang="en-GB" sz="1200" dirty="0">
                <a:latin typeface="Arial" charset="0"/>
                <a:ea typeface="Arial" charset="0"/>
                <a:cs typeface="Arial" charset="0"/>
              </a:rPr>
              <a:t>Inside the Distribution Lists Module, the format of your distribution lists needs to </a:t>
            </a:r>
            <a:r>
              <a:rPr lang="en-GB" sz="1200" b="1" dirty="0">
                <a:latin typeface="Arial" charset="0"/>
                <a:ea typeface="Arial" charset="0"/>
                <a:cs typeface="Arial" charset="0"/>
              </a:rPr>
              <a:t>Email (Plain-Text).</a:t>
            </a:r>
          </a:p>
          <a:p>
            <a:pPr>
              <a:lnSpc>
                <a:spcPts val="1800"/>
              </a:lnSpc>
              <a:spcAft>
                <a:spcPts val="600"/>
              </a:spcAft>
            </a:pPr>
            <a:endParaRPr lang="en-GB" sz="1200" b="1" dirty="0">
              <a:latin typeface="Arial" charset="0"/>
              <a:ea typeface="Arial" charset="0"/>
              <a:cs typeface="Arial" charset="0"/>
            </a:endParaRPr>
          </a:p>
        </p:txBody>
      </p:sp>
      <p:sp>
        <p:nvSpPr>
          <p:cNvPr id="10" name="TextBox 9"/>
          <p:cNvSpPr txBox="1"/>
          <p:nvPr/>
        </p:nvSpPr>
        <p:spPr>
          <a:xfrm>
            <a:off x="607219" y="766055"/>
            <a:ext cx="2584868" cy="707886"/>
          </a:xfrm>
          <a:prstGeom prst="rect">
            <a:avLst/>
          </a:prstGeom>
          <a:noFill/>
        </p:spPr>
        <p:txBody>
          <a:bodyPr wrap="square" rtlCol="0">
            <a:spAutoFit/>
          </a:bodyPr>
          <a:lstStyle/>
          <a:p>
            <a:r>
              <a:rPr lang="en-GB" sz="2000" b="1" dirty="0">
                <a:solidFill>
                  <a:srgbClr val="CC0033"/>
                </a:solidFill>
                <a:latin typeface="Arial" charset="0"/>
                <a:ea typeface="Arial" charset="0"/>
                <a:cs typeface="Arial" charset="0"/>
              </a:rPr>
              <a:t>Emailing a Distribution List</a:t>
            </a:r>
          </a:p>
        </p:txBody>
      </p:sp>
      <p:pic>
        <p:nvPicPr>
          <p:cNvPr id="2" name="Picture 1">
            <a:extLst>
              <a:ext uri="{FF2B5EF4-FFF2-40B4-BE49-F238E27FC236}">
                <a16:creationId xmlns:a16="http://schemas.microsoft.com/office/drawing/2014/main" id="{817CAC1D-832B-4C01-A4A6-1208DE4AAC6B}"/>
              </a:ext>
            </a:extLst>
          </p:cNvPr>
          <p:cNvPicPr>
            <a:picLocks noChangeAspect="1"/>
          </p:cNvPicPr>
          <p:nvPr/>
        </p:nvPicPr>
        <p:blipFill>
          <a:blip r:embed="rId4"/>
          <a:stretch>
            <a:fillRect/>
          </a:stretch>
        </p:blipFill>
        <p:spPr>
          <a:xfrm>
            <a:off x="3374966" y="1002577"/>
            <a:ext cx="5622524" cy="3536092"/>
          </a:xfrm>
          <a:prstGeom prst="rect">
            <a:avLst/>
          </a:prstGeom>
        </p:spPr>
      </p:pic>
      <p:sp>
        <p:nvSpPr>
          <p:cNvPr id="8" name="Oval 7"/>
          <p:cNvSpPr/>
          <p:nvPr/>
        </p:nvSpPr>
        <p:spPr>
          <a:xfrm>
            <a:off x="5666041" y="1194822"/>
            <a:ext cx="279119" cy="279119"/>
          </a:xfrm>
          <a:prstGeom prst="ellipse">
            <a:avLst/>
          </a:prstGeom>
          <a:solidFill>
            <a:srgbClr val="CC00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latin typeface="Arial" charset="0"/>
                <a:ea typeface="Arial" charset="0"/>
                <a:cs typeface="Arial" charset="0"/>
              </a:rPr>
              <a:t>1</a:t>
            </a:r>
          </a:p>
        </p:txBody>
      </p:sp>
    </p:spTree>
    <p:extLst>
      <p:ext uri="{BB962C8B-B14F-4D97-AF65-F5344CB8AC3E}">
        <p14:creationId xmlns:p14="http://schemas.microsoft.com/office/powerpoint/2010/main" val="24251602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7742A34-1D34-49D7-A324-0D7A3B19B6DB}"/>
              </a:ext>
            </a:extLst>
          </p:cNvPr>
          <p:cNvPicPr>
            <a:picLocks noChangeAspect="1"/>
          </p:cNvPicPr>
          <p:nvPr/>
        </p:nvPicPr>
        <p:blipFill>
          <a:blip r:embed="rId3"/>
          <a:stretch>
            <a:fillRect/>
          </a:stretch>
        </p:blipFill>
        <p:spPr>
          <a:xfrm>
            <a:off x="3734429" y="861676"/>
            <a:ext cx="4802352" cy="5439448"/>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892201" y="319591"/>
            <a:ext cx="799126" cy="162455"/>
          </a:xfrm>
          <a:prstGeom prst="rect">
            <a:avLst/>
          </a:prstGeom>
        </p:spPr>
      </p:pic>
      <p:sp>
        <p:nvSpPr>
          <p:cNvPr id="9" name="TextBox 8"/>
          <p:cNvSpPr txBox="1"/>
          <p:nvPr/>
        </p:nvSpPr>
        <p:spPr>
          <a:xfrm>
            <a:off x="607218" y="1542992"/>
            <a:ext cx="2800227" cy="5224956"/>
          </a:xfrm>
          <a:prstGeom prst="rect">
            <a:avLst/>
          </a:prstGeom>
          <a:noFill/>
        </p:spPr>
        <p:txBody>
          <a:bodyPr wrap="square" rtlCol="0">
            <a:spAutoFit/>
          </a:bodyPr>
          <a:lstStyle/>
          <a:p>
            <a:pPr>
              <a:lnSpc>
                <a:spcPts val="1800"/>
              </a:lnSpc>
              <a:spcAft>
                <a:spcPts val="600"/>
              </a:spcAft>
            </a:pPr>
            <a:r>
              <a:rPr lang="en-GB" sz="1200" dirty="0">
                <a:latin typeface="Arial" charset="0"/>
                <a:ea typeface="Arial" charset="0"/>
                <a:cs typeface="Arial" charset="0"/>
              </a:rPr>
              <a:t>In some cases you may wish to send an email to a specific group of stakeholders;</a:t>
            </a:r>
          </a:p>
          <a:p>
            <a:pPr marL="228600" indent="-228600">
              <a:lnSpc>
                <a:spcPts val="1800"/>
              </a:lnSpc>
              <a:spcAft>
                <a:spcPts val="600"/>
              </a:spcAft>
              <a:buAutoNum type="arabicPeriod"/>
            </a:pPr>
            <a:r>
              <a:rPr lang="en-GB" sz="1200" b="1" dirty="0">
                <a:latin typeface="Arial" charset="0"/>
                <a:ea typeface="Arial" charset="0"/>
                <a:cs typeface="Arial" charset="0"/>
              </a:rPr>
              <a:t>Create </a:t>
            </a:r>
            <a:r>
              <a:rPr lang="en-GB" sz="1200" dirty="0">
                <a:latin typeface="Arial" charset="0"/>
                <a:ea typeface="Arial" charset="0"/>
                <a:cs typeface="Arial" charset="0"/>
              </a:rPr>
              <a:t>an new</a:t>
            </a:r>
            <a:r>
              <a:rPr lang="en-GB" sz="1200" b="1" dirty="0">
                <a:latin typeface="Arial" charset="0"/>
                <a:ea typeface="Arial" charset="0"/>
                <a:cs typeface="Arial" charset="0"/>
              </a:rPr>
              <a:t> Distribution List </a:t>
            </a:r>
          </a:p>
          <a:p>
            <a:pPr>
              <a:lnSpc>
                <a:spcPts val="1800"/>
              </a:lnSpc>
              <a:spcAft>
                <a:spcPts val="600"/>
              </a:spcAft>
            </a:pPr>
            <a:r>
              <a:rPr lang="en-GB" sz="1200" b="1" dirty="0">
                <a:latin typeface="Arial" charset="0"/>
                <a:ea typeface="Arial" charset="0"/>
                <a:cs typeface="Arial" charset="0"/>
              </a:rPr>
              <a:t>OR</a:t>
            </a:r>
          </a:p>
          <a:p>
            <a:pPr>
              <a:lnSpc>
                <a:spcPts val="1800"/>
              </a:lnSpc>
              <a:spcAft>
                <a:spcPts val="600"/>
              </a:spcAft>
            </a:pPr>
            <a:r>
              <a:rPr lang="en-GB" sz="1200" dirty="0">
                <a:latin typeface="Arial" charset="0"/>
                <a:ea typeface="Arial" charset="0"/>
                <a:cs typeface="Arial" charset="0"/>
              </a:rPr>
              <a:t>Use an </a:t>
            </a:r>
            <a:r>
              <a:rPr lang="en-GB" sz="1200" b="1" dirty="0">
                <a:latin typeface="Arial" charset="0"/>
                <a:ea typeface="Arial" charset="0"/>
                <a:cs typeface="Arial" charset="0"/>
              </a:rPr>
              <a:t>Existing Distribution list</a:t>
            </a:r>
            <a:r>
              <a:rPr lang="en-GB" sz="1200" dirty="0">
                <a:latin typeface="Arial" charset="0"/>
                <a:ea typeface="Arial" charset="0"/>
                <a:cs typeface="Arial" charset="0"/>
              </a:rPr>
              <a:t>. Remember to search to ensure no new contacts have not been missed off your distribution list.</a:t>
            </a:r>
          </a:p>
          <a:p>
            <a:pPr>
              <a:lnSpc>
                <a:spcPts val="1800"/>
              </a:lnSpc>
              <a:spcAft>
                <a:spcPts val="600"/>
              </a:spcAft>
            </a:pPr>
            <a:r>
              <a:rPr lang="en-GB" sz="1200" dirty="0">
                <a:latin typeface="Arial" charset="0"/>
                <a:ea typeface="Arial" charset="0"/>
                <a:cs typeface="Arial" charset="0"/>
              </a:rPr>
              <a:t>2. </a:t>
            </a:r>
            <a:r>
              <a:rPr lang="en-GB" sz="1200" b="1" dirty="0">
                <a:latin typeface="Arial" charset="0"/>
                <a:ea typeface="Arial" charset="0"/>
                <a:cs typeface="Arial" charset="0"/>
              </a:rPr>
              <a:t>Email Distribution List, </a:t>
            </a:r>
            <a:r>
              <a:rPr lang="en-GB" sz="1200" dirty="0">
                <a:latin typeface="Arial" charset="0"/>
                <a:ea typeface="Arial" charset="0"/>
                <a:cs typeface="Arial" charset="0"/>
              </a:rPr>
              <a:t>to create  your email via the Email module. All activities will be automatically created against each contact or organisation inside Tractivity. </a:t>
            </a:r>
          </a:p>
          <a:p>
            <a:pPr>
              <a:lnSpc>
                <a:spcPts val="1800"/>
              </a:lnSpc>
              <a:spcAft>
                <a:spcPts val="600"/>
              </a:spcAft>
            </a:pPr>
            <a:endParaRPr lang="en-GB" sz="1200" dirty="0">
              <a:latin typeface="Arial" charset="0"/>
              <a:ea typeface="Arial" charset="0"/>
              <a:cs typeface="Arial" charset="0"/>
            </a:endParaRPr>
          </a:p>
          <a:p>
            <a:pPr>
              <a:lnSpc>
                <a:spcPts val="1800"/>
              </a:lnSpc>
              <a:spcAft>
                <a:spcPts val="600"/>
              </a:spcAft>
            </a:pPr>
            <a:r>
              <a:rPr lang="en-GB" sz="1200" b="1" i="1" dirty="0">
                <a:latin typeface="Arial" charset="0"/>
                <a:ea typeface="Arial" charset="0"/>
                <a:cs typeface="Arial" charset="0"/>
              </a:rPr>
              <a:t>If you </a:t>
            </a:r>
            <a:r>
              <a:rPr lang="en-GB" sz="1200" b="1" i="1">
                <a:latin typeface="Arial" charset="0"/>
                <a:ea typeface="Arial" charset="0"/>
                <a:cs typeface="Arial" charset="0"/>
              </a:rPr>
              <a:t>require to be </a:t>
            </a:r>
            <a:r>
              <a:rPr lang="en-GB" sz="1200" b="1" i="1" dirty="0">
                <a:latin typeface="Arial" charset="0"/>
                <a:ea typeface="Arial" charset="0"/>
                <a:cs typeface="Arial" charset="0"/>
              </a:rPr>
              <a:t>record more Enquiry information against an email, such as sub project please view the next slide</a:t>
            </a:r>
            <a:r>
              <a:rPr lang="en-GB" sz="1200" dirty="0">
                <a:latin typeface="Arial" charset="0"/>
                <a:ea typeface="Arial" charset="0"/>
                <a:cs typeface="Arial" charset="0"/>
              </a:rPr>
              <a:t>. </a:t>
            </a:r>
          </a:p>
          <a:p>
            <a:pPr>
              <a:lnSpc>
                <a:spcPts val="1800"/>
              </a:lnSpc>
              <a:spcAft>
                <a:spcPts val="600"/>
              </a:spcAft>
            </a:pPr>
            <a:endParaRPr lang="en-GB" sz="1200" b="1" dirty="0">
              <a:latin typeface="Arial" charset="0"/>
              <a:ea typeface="Arial" charset="0"/>
              <a:cs typeface="Arial" charset="0"/>
            </a:endParaRPr>
          </a:p>
        </p:txBody>
      </p:sp>
      <p:sp>
        <p:nvSpPr>
          <p:cNvPr id="10" name="TextBox 9"/>
          <p:cNvSpPr txBox="1"/>
          <p:nvPr/>
        </p:nvSpPr>
        <p:spPr>
          <a:xfrm>
            <a:off x="607219" y="766055"/>
            <a:ext cx="2584868" cy="707886"/>
          </a:xfrm>
          <a:prstGeom prst="rect">
            <a:avLst/>
          </a:prstGeom>
          <a:noFill/>
        </p:spPr>
        <p:txBody>
          <a:bodyPr wrap="square" rtlCol="0">
            <a:spAutoFit/>
          </a:bodyPr>
          <a:lstStyle/>
          <a:p>
            <a:r>
              <a:rPr lang="en-GB" sz="2000" b="1" dirty="0">
                <a:solidFill>
                  <a:srgbClr val="CC0033"/>
                </a:solidFill>
                <a:latin typeface="Arial" charset="0"/>
                <a:ea typeface="Arial" charset="0"/>
                <a:cs typeface="Arial" charset="0"/>
              </a:rPr>
              <a:t>Emailing from a Distribution List</a:t>
            </a:r>
          </a:p>
        </p:txBody>
      </p:sp>
      <p:sp>
        <p:nvSpPr>
          <p:cNvPr id="8" name="Oval 7"/>
          <p:cNvSpPr/>
          <p:nvPr/>
        </p:nvSpPr>
        <p:spPr>
          <a:xfrm>
            <a:off x="3407447" y="1655685"/>
            <a:ext cx="279119" cy="279119"/>
          </a:xfrm>
          <a:prstGeom prst="ellipse">
            <a:avLst/>
          </a:prstGeom>
          <a:solidFill>
            <a:srgbClr val="CC00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latin typeface="Arial" charset="0"/>
                <a:ea typeface="Arial" charset="0"/>
                <a:cs typeface="Arial" charset="0"/>
              </a:rPr>
              <a:t>1</a:t>
            </a:r>
          </a:p>
        </p:txBody>
      </p:sp>
      <p:sp>
        <p:nvSpPr>
          <p:cNvPr id="3" name="AutoShape 2" descr="blob:https://demo.tractivity.co.uk/ffd726cd-e7e9-49e0-9749-99ab4766655d">
            <a:extLst>
              <a:ext uri="{FF2B5EF4-FFF2-40B4-BE49-F238E27FC236}">
                <a16:creationId xmlns:a16="http://schemas.microsoft.com/office/drawing/2014/main" id="{E53D48D7-4944-4E56-B928-8DCFE898174E}"/>
              </a:ext>
            </a:extLst>
          </p:cNvPr>
          <p:cNvSpPr>
            <a:spLocks noChangeAspect="1" noChangeArrowheads="1"/>
          </p:cNvSpPr>
          <p:nvPr/>
        </p:nvSpPr>
        <p:spPr bwMode="auto">
          <a:xfrm>
            <a:off x="4419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11" name="Oval 10">
            <a:extLst>
              <a:ext uri="{FF2B5EF4-FFF2-40B4-BE49-F238E27FC236}">
                <a16:creationId xmlns:a16="http://schemas.microsoft.com/office/drawing/2014/main" id="{1E8BF6BA-8AED-4B8D-B5D1-95748F1B1748}"/>
              </a:ext>
            </a:extLst>
          </p:cNvPr>
          <p:cNvSpPr/>
          <p:nvPr/>
        </p:nvSpPr>
        <p:spPr>
          <a:xfrm>
            <a:off x="3407448" y="1916531"/>
            <a:ext cx="279119" cy="279119"/>
          </a:xfrm>
          <a:prstGeom prst="ellipse">
            <a:avLst/>
          </a:prstGeom>
          <a:solidFill>
            <a:srgbClr val="CC00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latin typeface="Arial" charset="0"/>
                <a:ea typeface="Arial" charset="0"/>
                <a:cs typeface="Arial" charset="0"/>
              </a:rPr>
              <a:t>1</a:t>
            </a:r>
          </a:p>
        </p:txBody>
      </p:sp>
      <p:sp>
        <p:nvSpPr>
          <p:cNvPr id="12" name="Oval 11">
            <a:extLst>
              <a:ext uri="{FF2B5EF4-FFF2-40B4-BE49-F238E27FC236}">
                <a16:creationId xmlns:a16="http://schemas.microsoft.com/office/drawing/2014/main" id="{469EE6DD-6581-46CD-BBD6-6E4A4150F151}"/>
              </a:ext>
            </a:extLst>
          </p:cNvPr>
          <p:cNvSpPr/>
          <p:nvPr/>
        </p:nvSpPr>
        <p:spPr>
          <a:xfrm>
            <a:off x="3407448" y="2390341"/>
            <a:ext cx="279119" cy="279119"/>
          </a:xfrm>
          <a:prstGeom prst="ellipse">
            <a:avLst/>
          </a:prstGeom>
          <a:solidFill>
            <a:srgbClr val="CC00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latin typeface="Arial" charset="0"/>
                <a:ea typeface="Arial" charset="0"/>
                <a:cs typeface="Arial" charset="0"/>
              </a:rPr>
              <a:t>2</a:t>
            </a:r>
          </a:p>
        </p:txBody>
      </p:sp>
    </p:spTree>
    <p:extLst>
      <p:ext uri="{BB962C8B-B14F-4D97-AF65-F5344CB8AC3E}">
        <p14:creationId xmlns:p14="http://schemas.microsoft.com/office/powerpoint/2010/main" val="6153248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50F0D530-A5A4-4CEF-8A30-D18B6EB6053B}"/>
              </a:ext>
            </a:extLst>
          </p:cNvPr>
          <p:cNvPicPr>
            <a:picLocks noChangeAspect="1"/>
          </p:cNvPicPr>
          <p:nvPr/>
        </p:nvPicPr>
        <p:blipFill>
          <a:blip r:embed="rId3"/>
          <a:stretch>
            <a:fillRect/>
          </a:stretch>
        </p:blipFill>
        <p:spPr>
          <a:xfrm>
            <a:off x="4020588" y="656705"/>
            <a:ext cx="5009806" cy="5544590"/>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892201" y="319591"/>
            <a:ext cx="799126" cy="162455"/>
          </a:xfrm>
          <a:prstGeom prst="rect">
            <a:avLst/>
          </a:prstGeom>
        </p:spPr>
      </p:pic>
      <p:sp>
        <p:nvSpPr>
          <p:cNvPr id="9" name="TextBox 8"/>
          <p:cNvSpPr txBox="1"/>
          <p:nvPr/>
        </p:nvSpPr>
        <p:spPr>
          <a:xfrm>
            <a:off x="607219" y="1867262"/>
            <a:ext cx="2692934" cy="4224683"/>
          </a:xfrm>
          <a:prstGeom prst="rect">
            <a:avLst/>
          </a:prstGeom>
          <a:noFill/>
        </p:spPr>
        <p:txBody>
          <a:bodyPr wrap="square" rtlCol="0">
            <a:spAutoFit/>
          </a:bodyPr>
          <a:lstStyle/>
          <a:p>
            <a:pPr>
              <a:lnSpc>
                <a:spcPts val="1800"/>
              </a:lnSpc>
              <a:spcAft>
                <a:spcPts val="600"/>
              </a:spcAft>
            </a:pPr>
            <a:r>
              <a:rPr lang="en-GB" sz="1200" dirty="0">
                <a:latin typeface="Arial" charset="0"/>
                <a:ea typeface="Arial" charset="0"/>
                <a:cs typeface="Arial" charset="0"/>
              </a:rPr>
              <a:t>If you require to record more Enquiry information against an email, such as sub project, follow the below steps; </a:t>
            </a:r>
          </a:p>
          <a:p>
            <a:pPr>
              <a:lnSpc>
                <a:spcPts val="1800"/>
              </a:lnSpc>
              <a:spcAft>
                <a:spcPts val="600"/>
              </a:spcAft>
            </a:pPr>
            <a:r>
              <a:rPr lang="en-GB" sz="1200" dirty="0">
                <a:latin typeface="Arial" charset="0"/>
                <a:ea typeface="Arial" charset="0"/>
                <a:cs typeface="Arial" charset="0"/>
              </a:rPr>
              <a:t>1. </a:t>
            </a:r>
            <a:r>
              <a:rPr lang="en-GB" sz="1200" b="1" dirty="0">
                <a:latin typeface="Arial" charset="0"/>
                <a:ea typeface="Arial" charset="0"/>
                <a:cs typeface="Arial" charset="0"/>
              </a:rPr>
              <a:t>Create Enquiry </a:t>
            </a:r>
            <a:r>
              <a:rPr lang="en-GB" sz="1200" dirty="0">
                <a:latin typeface="Arial" charset="0"/>
                <a:ea typeface="Arial" charset="0"/>
                <a:cs typeface="Arial" charset="0"/>
              </a:rPr>
              <a:t>against one of the contacts from the distribution list. </a:t>
            </a:r>
          </a:p>
          <a:p>
            <a:pPr>
              <a:lnSpc>
                <a:spcPts val="1800"/>
              </a:lnSpc>
              <a:spcAft>
                <a:spcPts val="600"/>
              </a:spcAft>
            </a:pPr>
            <a:r>
              <a:rPr lang="en-GB" sz="1200" dirty="0">
                <a:latin typeface="Arial" charset="0"/>
                <a:ea typeface="Arial" charset="0"/>
                <a:cs typeface="Arial" charset="0"/>
              </a:rPr>
              <a:t>2. From the </a:t>
            </a:r>
            <a:r>
              <a:rPr lang="en-GB" sz="1200" b="1" dirty="0">
                <a:latin typeface="Arial" charset="0"/>
                <a:ea typeface="Arial" charset="0"/>
                <a:cs typeface="Arial" charset="0"/>
              </a:rPr>
              <a:t>View Enquiry Screen </a:t>
            </a:r>
            <a:r>
              <a:rPr lang="en-GB" sz="1200" dirty="0">
                <a:latin typeface="Arial" charset="0"/>
                <a:ea typeface="Arial" charset="0"/>
                <a:cs typeface="Arial" charset="0"/>
              </a:rPr>
              <a:t>on the Left-hand menu select, </a:t>
            </a:r>
            <a:r>
              <a:rPr lang="en-GB" sz="1200" b="1" dirty="0">
                <a:latin typeface="Arial" charset="0"/>
                <a:ea typeface="Arial" charset="0"/>
                <a:cs typeface="Arial" charset="0"/>
              </a:rPr>
              <a:t>Add Associated contacts. </a:t>
            </a:r>
          </a:p>
          <a:p>
            <a:pPr>
              <a:lnSpc>
                <a:spcPts val="1800"/>
              </a:lnSpc>
              <a:spcAft>
                <a:spcPts val="600"/>
              </a:spcAft>
            </a:pPr>
            <a:r>
              <a:rPr lang="en-GB" sz="1200" dirty="0">
                <a:latin typeface="Arial" charset="0"/>
                <a:ea typeface="Arial" charset="0"/>
                <a:cs typeface="Arial" charset="0"/>
              </a:rPr>
              <a:t>3. Use the search boxes to find your distribution list and add all the contacts. </a:t>
            </a:r>
          </a:p>
          <a:p>
            <a:pPr>
              <a:lnSpc>
                <a:spcPts val="1800"/>
              </a:lnSpc>
              <a:spcAft>
                <a:spcPts val="600"/>
              </a:spcAft>
            </a:pPr>
            <a:r>
              <a:rPr lang="en-GB" sz="1200" dirty="0">
                <a:latin typeface="Arial" charset="0"/>
                <a:ea typeface="Arial" charset="0"/>
                <a:cs typeface="Arial" charset="0"/>
              </a:rPr>
              <a:t>4. From the </a:t>
            </a:r>
            <a:r>
              <a:rPr lang="en-GB" sz="1200" b="1" dirty="0">
                <a:latin typeface="Arial" charset="0"/>
                <a:ea typeface="Arial" charset="0"/>
                <a:cs typeface="Arial" charset="0"/>
              </a:rPr>
              <a:t>View Enquiry Screen </a:t>
            </a:r>
            <a:r>
              <a:rPr lang="en-GB" sz="1200" dirty="0">
                <a:latin typeface="Arial" charset="0"/>
                <a:ea typeface="Arial" charset="0"/>
                <a:cs typeface="Arial" charset="0"/>
              </a:rPr>
              <a:t>on the Left-hand menu, select </a:t>
            </a:r>
            <a:r>
              <a:rPr lang="en-GB" sz="1200" b="1" dirty="0">
                <a:latin typeface="Arial" charset="0"/>
                <a:ea typeface="Arial" charset="0"/>
                <a:cs typeface="Arial" charset="0"/>
              </a:rPr>
              <a:t>Add Associated contacts. </a:t>
            </a:r>
          </a:p>
          <a:p>
            <a:pPr>
              <a:lnSpc>
                <a:spcPts val="1800"/>
              </a:lnSpc>
              <a:spcAft>
                <a:spcPts val="600"/>
              </a:spcAft>
            </a:pPr>
            <a:endParaRPr lang="en-GB" sz="1200" b="1" dirty="0">
              <a:latin typeface="Arial" charset="0"/>
              <a:ea typeface="Arial" charset="0"/>
              <a:cs typeface="Arial" charset="0"/>
            </a:endParaRPr>
          </a:p>
          <a:p>
            <a:pPr>
              <a:lnSpc>
                <a:spcPts val="1800"/>
              </a:lnSpc>
              <a:spcAft>
                <a:spcPts val="600"/>
              </a:spcAft>
            </a:pPr>
            <a:endParaRPr lang="en-GB" sz="1200" b="1" dirty="0">
              <a:latin typeface="Arial" charset="0"/>
              <a:ea typeface="Arial" charset="0"/>
              <a:cs typeface="Arial" charset="0"/>
            </a:endParaRPr>
          </a:p>
        </p:txBody>
      </p:sp>
      <p:sp>
        <p:nvSpPr>
          <p:cNvPr id="10" name="TextBox 9"/>
          <p:cNvSpPr txBox="1"/>
          <p:nvPr/>
        </p:nvSpPr>
        <p:spPr>
          <a:xfrm>
            <a:off x="607219" y="766055"/>
            <a:ext cx="2967526" cy="1015663"/>
          </a:xfrm>
          <a:prstGeom prst="rect">
            <a:avLst/>
          </a:prstGeom>
          <a:noFill/>
        </p:spPr>
        <p:txBody>
          <a:bodyPr wrap="square" rtlCol="0">
            <a:spAutoFit/>
          </a:bodyPr>
          <a:lstStyle/>
          <a:p>
            <a:r>
              <a:rPr lang="en-GB" sz="2000" b="1" dirty="0">
                <a:solidFill>
                  <a:srgbClr val="CC0033"/>
                </a:solidFill>
                <a:latin typeface="Arial" charset="0"/>
                <a:ea typeface="Arial" charset="0"/>
                <a:cs typeface="Arial" charset="0"/>
              </a:rPr>
              <a:t>Create an Enquiry with multiple contacts associated. </a:t>
            </a:r>
          </a:p>
        </p:txBody>
      </p:sp>
      <p:sp>
        <p:nvSpPr>
          <p:cNvPr id="8" name="Oval 7"/>
          <p:cNvSpPr/>
          <p:nvPr/>
        </p:nvSpPr>
        <p:spPr>
          <a:xfrm>
            <a:off x="3741469" y="626495"/>
            <a:ext cx="279119" cy="279119"/>
          </a:xfrm>
          <a:prstGeom prst="ellipse">
            <a:avLst/>
          </a:prstGeom>
          <a:solidFill>
            <a:srgbClr val="CC00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latin typeface="Arial" charset="0"/>
                <a:ea typeface="Arial" charset="0"/>
                <a:cs typeface="Arial" charset="0"/>
              </a:rPr>
              <a:t>1</a:t>
            </a:r>
          </a:p>
        </p:txBody>
      </p:sp>
      <p:sp>
        <p:nvSpPr>
          <p:cNvPr id="3" name="AutoShape 2" descr="blob:https://demo.tractivity.co.uk/ffd726cd-e7e9-49e0-9749-99ab4766655d">
            <a:extLst>
              <a:ext uri="{FF2B5EF4-FFF2-40B4-BE49-F238E27FC236}">
                <a16:creationId xmlns:a16="http://schemas.microsoft.com/office/drawing/2014/main" id="{E53D48D7-4944-4E56-B928-8DCFE898174E}"/>
              </a:ext>
            </a:extLst>
          </p:cNvPr>
          <p:cNvSpPr>
            <a:spLocks noChangeAspect="1" noChangeArrowheads="1"/>
          </p:cNvSpPr>
          <p:nvPr/>
        </p:nvSpPr>
        <p:spPr bwMode="auto">
          <a:xfrm>
            <a:off x="4419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11" name="Oval 10">
            <a:extLst>
              <a:ext uri="{FF2B5EF4-FFF2-40B4-BE49-F238E27FC236}">
                <a16:creationId xmlns:a16="http://schemas.microsoft.com/office/drawing/2014/main" id="{1E8BF6BA-8AED-4B8D-B5D1-95748F1B1748}"/>
              </a:ext>
            </a:extLst>
          </p:cNvPr>
          <p:cNvSpPr/>
          <p:nvPr/>
        </p:nvSpPr>
        <p:spPr>
          <a:xfrm>
            <a:off x="3745996" y="1963622"/>
            <a:ext cx="279119" cy="279119"/>
          </a:xfrm>
          <a:prstGeom prst="ellipse">
            <a:avLst/>
          </a:prstGeom>
          <a:solidFill>
            <a:srgbClr val="CC00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latin typeface="Arial" charset="0"/>
                <a:ea typeface="Arial" charset="0"/>
                <a:cs typeface="Arial" charset="0"/>
              </a:rPr>
              <a:t>2</a:t>
            </a:r>
          </a:p>
        </p:txBody>
      </p:sp>
      <p:sp>
        <p:nvSpPr>
          <p:cNvPr id="12" name="Oval 11">
            <a:extLst>
              <a:ext uri="{FF2B5EF4-FFF2-40B4-BE49-F238E27FC236}">
                <a16:creationId xmlns:a16="http://schemas.microsoft.com/office/drawing/2014/main" id="{469EE6DD-6581-46CD-BBD6-6E4A4150F151}"/>
              </a:ext>
            </a:extLst>
          </p:cNvPr>
          <p:cNvSpPr/>
          <p:nvPr/>
        </p:nvSpPr>
        <p:spPr>
          <a:xfrm>
            <a:off x="3741469" y="2466212"/>
            <a:ext cx="279119" cy="279119"/>
          </a:xfrm>
          <a:prstGeom prst="ellipse">
            <a:avLst/>
          </a:prstGeom>
          <a:solidFill>
            <a:srgbClr val="CC00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latin typeface="Arial" charset="0"/>
                <a:ea typeface="Arial" charset="0"/>
                <a:cs typeface="Arial" charset="0"/>
              </a:rPr>
              <a:t>3</a:t>
            </a:r>
          </a:p>
        </p:txBody>
      </p:sp>
    </p:spTree>
    <p:extLst>
      <p:ext uri="{BB962C8B-B14F-4D97-AF65-F5344CB8AC3E}">
        <p14:creationId xmlns:p14="http://schemas.microsoft.com/office/powerpoint/2010/main" val="31229349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286000" y="5042850"/>
            <a:ext cx="4572000" cy="984885"/>
          </a:xfrm>
          <a:prstGeom prst="rect">
            <a:avLst/>
          </a:prstGeom>
        </p:spPr>
        <p:txBody>
          <a:bodyPr>
            <a:spAutoFit/>
          </a:bodyPr>
          <a:lstStyle/>
          <a:p>
            <a:pPr algn="ctr" fontAlgn="base">
              <a:spcBef>
                <a:spcPts val="400"/>
              </a:spcBef>
              <a:spcAft>
                <a:spcPct val="0"/>
              </a:spcAft>
              <a:buClr>
                <a:srgbClr val="CC0033"/>
              </a:buClr>
            </a:pPr>
            <a:r>
              <a:rPr lang="en-GB" sz="1200" dirty="0">
                <a:latin typeface="Arial" panose="020B0604020202020204" pitchFamily="34" charset="0"/>
                <a:cs typeface="Arial" panose="020B0604020202020204" pitchFamily="34" charset="0"/>
              </a:rPr>
              <a:t>Systems House, Deepdale Business Park,</a:t>
            </a:r>
          </a:p>
          <a:p>
            <a:pPr algn="ctr" fontAlgn="base">
              <a:spcBef>
                <a:spcPts val="400"/>
              </a:spcBef>
              <a:spcAft>
                <a:spcPct val="0"/>
              </a:spcAft>
              <a:buClr>
                <a:srgbClr val="CC0033"/>
              </a:buClr>
            </a:pPr>
            <a:r>
              <a:rPr lang="en-GB" sz="1200" dirty="0">
                <a:latin typeface="Arial" panose="020B0604020202020204" pitchFamily="34" charset="0"/>
                <a:cs typeface="Arial" panose="020B0604020202020204" pitchFamily="34" charset="0"/>
              </a:rPr>
              <a:t>Bakewell, Derbyshire, DE45 1GT</a:t>
            </a:r>
          </a:p>
          <a:p>
            <a:pPr algn="ctr" fontAlgn="base">
              <a:spcBef>
                <a:spcPts val="400"/>
              </a:spcBef>
              <a:spcAft>
                <a:spcPct val="0"/>
              </a:spcAft>
              <a:buClr>
                <a:srgbClr val="CC0033"/>
              </a:buClr>
            </a:pPr>
            <a:endParaRPr lang="en-GB" sz="1200" dirty="0">
              <a:latin typeface="Arial" panose="020B0604020202020204" pitchFamily="34" charset="0"/>
              <a:cs typeface="Arial" panose="020B0604020202020204" pitchFamily="34" charset="0"/>
            </a:endParaRPr>
          </a:p>
          <a:p>
            <a:pPr algn="ctr" fontAlgn="base">
              <a:spcBef>
                <a:spcPts val="400"/>
              </a:spcBef>
              <a:spcAft>
                <a:spcPct val="0"/>
              </a:spcAft>
              <a:buClr>
                <a:srgbClr val="CC0033"/>
              </a:buClr>
            </a:pPr>
            <a:r>
              <a:rPr lang="en-GB" sz="1200" b="1" dirty="0">
                <a:latin typeface="Arial" panose="020B0604020202020204" pitchFamily="34" charset="0"/>
                <a:cs typeface="Arial" panose="020B0604020202020204" pitchFamily="34" charset="0"/>
                <a:hlinkClick r:id="rId3"/>
              </a:rPr>
              <a:t>www.tractivity.co.uk</a:t>
            </a:r>
            <a:r>
              <a:rPr lang="en-GB" sz="1200" b="1" dirty="0">
                <a:latin typeface="Arial" panose="020B0604020202020204" pitchFamily="34" charset="0"/>
                <a:cs typeface="Arial" panose="020B0604020202020204" pitchFamily="34" charset="0"/>
              </a:rPr>
              <a:t> </a:t>
            </a:r>
          </a:p>
        </p:txBody>
      </p:sp>
      <p:sp>
        <p:nvSpPr>
          <p:cNvPr id="4" name="Rectangle 3"/>
          <p:cNvSpPr/>
          <p:nvPr/>
        </p:nvSpPr>
        <p:spPr>
          <a:xfrm>
            <a:off x="2286000" y="2292277"/>
            <a:ext cx="4572000" cy="605294"/>
          </a:xfrm>
          <a:prstGeom prst="rect">
            <a:avLst/>
          </a:prstGeom>
        </p:spPr>
        <p:txBody>
          <a:bodyPr>
            <a:spAutoFit/>
          </a:bodyPr>
          <a:lstStyle/>
          <a:p>
            <a:pPr algn="ctr" fontAlgn="base">
              <a:spcBef>
                <a:spcPts val="400"/>
              </a:spcBef>
              <a:spcAft>
                <a:spcPct val="0"/>
              </a:spcAft>
              <a:buClr>
                <a:srgbClr val="CC0033"/>
              </a:buClr>
            </a:pPr>
            <a:r>
              <a:rPr lang="en-GB" b="1" dirty="0">
                <a:latin typeface="Arial" panose="020B0604020202020204" pitchFamily="34" charset="0"/>
                <a:cs typeface="Arial" panose="020B0604020202020204" pitchFamily="34" charset="0"/>
              </a:rPr>
              <a:t>Vicky Adamson</a:t>
            </a:r>
          </a:p>
          <a:p>
            <a:pPr algn="ctr" fontAlgn="base">
              <a:spcBef>
                <a:spcPts val="400"/>
              </a:spcBef>
              <a:spcAft>
                <a:spcPct val="0"/>
              </a:spcAft>
              <a:buClr>
                <a:srgbClr val="CC0033"/>
              </a:buClr>
            </a:pPr>
            <a:r>
              <a:rPr lang="en-GB" sz="1200" dirty="0">
                <a:latin typeface="Arial" panose="020B0604020202020204" pitchFamily="34" charset="0"/>
                <a:cs typeface="Arial" panose="020B0604020202020204" pitchFamily="34" charset="0"/>
              </a:rPr>
              <a:t>Client Relationship Manager</a:t>
            </a:r>
          </a:p>
        </p:txBody>
      </p:sp>
      <p:pic>
        <p:nvPicPr>
          <p:cNvPr id="2" name="Picture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269658" y="1554431"/>
            <a:ext cx="604684" cy="604684"/>
          </a:xfrm>
          <a:prstGeom prst="rect">
            <a:avLst/>
          </a:prstGeom>
        </p:spPr>
      </p:pic>
      <p:pic>
        <p:nvPicPr>
          <p:cNvPr id="6" name="Picture 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943662" y="3925586"/>
            <a:ext cx="3256675" cy="1131695"/>
          </a:xfrm>
          <a:prstGeom prst="rect">
            <a:avLst/>
          </a:prstGeom>
        </p:spPr>
      </p:pic>
    </p:spTree>
    <p:extLst>
      <p:ext uri="{BB962C8B-B14F-4D97-AF65-F5344CB8AC3E}">
        <p14:creationId xmlns:p14="http://schemas.microsoft.com/office/powerpoint/2010/main" val="38867247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stretch>
            <a:fillRect/>
          </a:stretch>
        </p:blipFill>
        <p:spPr>
          <a:xfrm>
            <a:off x="3458965" y="1647947"/>
            <a:ext cx="5491604" cy="4300654"/>
          </a:xfrm>
          <a:prstGeom prst="rect">
            <a:avLst/>
          </a:prstGeom>
          <a:effectLst>
            <a:outerShdw blurRad="50800" dist="50800" dir="5400000" algn="ctr" rotWithShape="0">
              <a:schemeClr val="tx1">
                <a:alpha val="51000"/>
              </a:schemeClr>
            </a:outerShdw>
          </a:effectLst>
        </p:spPr>
      </p:pic>
      <p:sp>
        <p:nvSpPr>
          <p:cNvPr id="6" name="TextBox 5"/>
          <p:cNvSpPr txBox="1"/>
          <p:nvPr/>
        </p:nvSpPr>
        <p:spPr>
          <a:xfrm>
            <a:off x="607219" y="766055"/>
            <a:ext cx="7272336" cy="400110"/>
          </a:xfrm>
          <a:prstGeom prst="rect">
            <a:avLst/>
          </a:prstGeom>
          <a:noFill/>
        </p:spPr>
        <p:txBody>
          <a:bodyPr wrap="square" rtlCol="0">
            <a:spAutoFit/>
          </a:bodyPr>
          <a:lstStyle/>
          <a:p>
            <a:r>
              <a:rPr lang="en-GB" sz="2000" b="1" dirty="0">
                <a:solidFill>
                  <a:srgbClr val="CC0033"/>
                </a:solidFill>
                <a:latin typeface="Arial" charset="0"/>
                <a:ea typeface="Arial" charset="0"/>
                <a:cs typeface="Arial" charset="0"/>
              </a:rPr>
              <a:t>Email Module</a:t>
            </a:r>
          </a:p>
        </p:txBody>
      </p:sp>
      <p:sp>
        <p:nvSpPr>
          <p:cNvPr id="3" name="Oval 2"/>
          <p:cNvSpPr/>
          <p:nvPr/>
        </p:nvSpPr>
        <p:spPr>
          <a:xfrm>
            <a:off x="8463227" y="1926889"/>
            <a:ext cx="279119" cy="279119"/>
          </a:xfrm>
          <a:prstGeom prst="ellipse">
            <a:avLst/>
          </a:prstGeom>
          <a:solidFill>
            <a:srgbClr val="BC00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latin typeface="Arial" charset="0"/>
                <a:ea typeface="Arial" charset="0"/>
                <a:cs typeface="Arial" charset="0"/>
              </a:rPr>
              <a:t>1</a:t>
            </a:r>
          </a:p>
        </p:txBody>
      </p:sp>
      <p:sp>
        <p:nvSpPr>
          <p:cNvPr id="9" name="TextBox 8"/>
          <p:cNvSpPr txBox="1"/>
          <p:nvPr/>
        </p:nvSpPr>
        <p:spPr>
          <a:xfrm>
            <a:off x="607218" y="1551305"/>
            <a:ext cx="2668719" cy="3452292"/>
          </a:xfrm>
          <a:prstGeom prst="rect">
            <a:avLst/>
          </a:prstGeom>
          <a:noFill/>
        </p:spPr>
        <p:txBody>
          <a:bodyPr wrap="square" rtlCol="0">
            <a:spAutoFit/>
          </a:bodyPr>
          <a:lstStyle/>
          <a:p>
            <a:pPr marL="8550">
              <a:lnSpc>
                <a:spcPts val="1800"/>
              </a:lnSpc>
              <a:spcAft>
                <a:spcPts val="600"/>
              </a:spcAft>
            </a:pPr>
            <a:r>
              <a:rPr lang="en-GB" sz="1100" dirty="0">
                <a:latin typeface="Arial" charset="0"/>
                <a:ea typeface="Arial" charset="0"/>
                <a:cs typeface="Arial" charset="0"/>
              </a:rPr>
              <a:t>Email module appears on the black navigation bar. </a:t>
            </a:r>
          </a:p>
          <a:p>
            <a:pPr marL="8550">
              <a:lnSpc>
                <a:spcPts val="1800"/>
              </a:lnSpc>
              <a:spcAft>
                <a:spcPts val="600"/>
              </a:spcAft>
            </a:pPr>
            <a:r>
              <a:rPr lang="en-GB" sz="1100" dirty="0">
                <a:latin typeface="Arial" charset="0"/>
                <a:ea typeface="Arial" charset="0"/>
                <a:cs typeface="Arial" charset="0"/>
              </a:rPr>
              <a:t>You can access the email module from most sections within your Tractivity system such as; </a:t>
            </a:r>
          </a:p>
          <a:p>
            <a:pPr marL="180000" indent="-171450">
              <a:lnSpc>
                <a:spcPts val="1800"/>
              </a:lnSpc>
              <a:spcAft>
                <a:spcPts val="600"/>
              </a:spcAft>
              <a:buFontTx/>
              <a:buChar char="-"/>
            </a:pPr>
            <a:r>
              <a:rPr lang="en-GB" sz="1100" dirty="0">
                <a:latin typeface="Arial" charset="0"/>
                <a:ea typeface="Arial" charset="0"/>
                <a:cs typeface="Arial" charset="0"/>
              </a:rPr>
              <a:t>Contact &amp; Organisation </a:t>
            </a:r>
          </a:p>
          <a:p>
            <a:pPr marL="180000" indent="-171450">
              <a:lnSpc>
                <a:spcPts val="1800"/>
              </a:lnSpc>
              <a:spcAft>
                <a:spcPts val="600"/>
              </a:spcAft>
              <a:buFontTx/>
              <a:buChar char="-"/>
            </a:pPr>
            <a:r>
              <a:rPr lang="en-GB" sz="1100" dirty="0">
                <a:latin typeface="Arial" charset="0"/>
                <a:ea typeface="Arial" charset="0"/>
                <a:cs typeface="Arial" charset="0"/>
              </a:rPr>
              <a:t>Enquiry </a:t>
            </a:r>
          </a:p>
          <a:p>
            <a:pPr marL="180000" indent="-171450">
              <a:lnSpc>
                <a:spcPts val="1800"/>
              </a:lnSpc>
              <a:spcAft>
                <a:spcPts val="600"/>
              </a:spcAft>
              <a:buFontTx/>
              <a:buChar char="-"/>
            </a:pPr>
            <a:r>
              <a:rPr lang="en-GB" sz="1100" dirty="0">
                <a:latin typeface="Arial" charset="0"/>
                <a:ea typeface="Arial" charset="0"/>
                <a:cs typeface="Arial" charset="0"/>
              </a:rPr>
              <a:t>Distribution Lists Screen</a:t>
            </a:r>
          </a:p>
          <a:p>
            <a:pPr marL="180000" indent="-171450">
              <a:lnSpc>
                <a:spcPts val="1800"/>
              </a:lnSpc>
              <a:spcAft>
                <a:spcPts val="600"/>
              </a:spcAft>
              <a:buFontTx/>
              <a:buChar char="-"/>
            </a:pPr>
            <a:r>
              <a:rPr lang="en-GB" sz="1100" dirty="0">
                <a:latin typeface="Arial" charset="0"/>
                <a:ea typeface="Arial" charset="0"/>
                <a:cs typeface="Arial" charset="0"/>
              </a:rPr>
              <a:t>Activity </a:t>
            </a:r>
          </a:p>
          <a:p>
            <a:pPr marL="180000" indent="-171450">
              <a:lnSpc>
                <a:spcPts val="1800"/>
              </a:lnSpc>
              <a:spcAft>
                <a:spcPts val="600"/>
              </a:spcAft>
              <a:buFontTx/>
              <a:buChar char="-"/>
            </a:pPr>
            <a:r>
              <a:rPr lang="en-GB" sz="1100" dirty="0" err="1">
                <a:latin typeface="Arial" charset="0"/>
                <a:ea typeface="Arial" charset="0"/>
                <a:cs typeface="Arial" charset="0"/>
              </a:rPr>
              <a:t>SmartInbox</a:t>
            </a:r>
            <a:r>
              <a:rPr lang="en-GB" sz="1100" dirty="0">
                <a:latin typeface="Arial" charset="0"/>
                <a:ea typeface="Arial" charset="0"/>
                <a:cs typeface="Arial" charset="0"/>
              </a:rPr>
              <a:t> </a:t>
            </a:r>
          </a:p>
          <a:p>
            <a:pPr marL="8550">
              <a:lnSpc>
                <a:spcPts val="1800"/>
              </a:lnSpc>
              <a:spcAft>
                <a:spcPts val="600"/>
              </a:spcAft>
            </a:pPr>
            <a:endParaRPr lang="en-GB" sz="1100" dirty="0">
              <a:latin typeface="Arial" charset="0"/>
              <a:ea typeface="Arial" charset="0"/>
              <a:cs typeface="Arial" charset="0"/>
            </a:endParaRPr>
          </a:p>
          <a:p>
            <a:pPr marL="180000" indent="-171450">
              <a:lnSpc>
                <a:spcPts val="1800"/>
              </a:lnSpc>
              <a:spcAft>
                <a:spcPts val="600"/>
              </a:spcAft>
              <a:buFontTx/>
              <a:buChar char="-"/>
            </a:pPr>
            <a:endParaRPr lang="en-GB" sz="1100" dirty="0">
              <a:latin typeface="Arial" charset="0"/>
              <a:ea typeface="Arial" charset="0"/>
              <a:cs typeface="Arial" charset="0"/>
            </a:endParaRPr>
          </a:p>
        </p:txBody>
      </p:sp>
    </p:spTree>
    <p:extLst>
      <p:ext uri="{BB962C8B-B14F-4D97-AF65-F5344CB8AC3E}">
        <p14:creationId xmlns:p14="http://schemas.microsoft.com/office/powerpoint/2010/main" val="13714064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92201" y="319591"/>
            <a:ext cx="799126" cy="162455"/>
          </a:xfrm>
          <a:prstGeom prst="rect">
            <a:avLst/>
          </a:prstGeom>
        </p:spPr>
      </p:pic>
      <p:sp>
        <p:nvSpPr>
          <p:cNvPr id="13" name="TextBox 12"/>
          <p:cNvSpPr txBox="1"/>
          <p:nvPr/>
        </p:nvSpPr>
        <p:spPr>
          <a:xfrm>
            <a:off x="580690" y="1191829"/>
            <a:ext cx="8502007" cy="6760890"/>
          </a:xfrm>
          <a:prstGeom prst="rect">
            <a:avLst/>
          </a:prstGeom>
          <a:noFill/>
        </p:spPr>
        <p:txBody>
          <a:bodyPr wrap="square" rtlCol="0">
            <a:spAutoFit/>
          </a:bodyPr>
          <a:lstStyle/>
          <a:p>
            <a:pPr>
              <a:lnSpc>
                <a:spcPts val="1800"/>
              </a:lnSpc>
              <a:spcAft>
                <a:spcPts val="600"/>
              </a:spcAft>
            </a:pPr>
            <a:r>
              <a:rPr lang="en-GB" sz="1100" dirty="0">
                <a:latin typeface="Arial" charset="0"/>
                <a:ea typeface="Arial" charset="0"/>
                <a:cs typeface="Arial" charset="0"/>
              </a:rPr>
              <a:t>Email page is broken down into 4 sections. Firstly Tractivity checks to see if a valid SPF record is setup.</a:t>
            </a:r>
          </a:p>
          <a:p>
            <a:pPr marL="228600" indent="-228600">
              <a:lnSpc>
                <a:spcPts val="1800"/>
              </a:lnSpc>
              <a:spcAft>
                <a:spcPts val="600"/>
              </a:spcAft>
              <a:buFont typeface="+mj-lt"/>
              <a:buAutoNum type="arabicPeriod"/>
            </a:pPr>
            <a:r>
              <a:rPr lang="en-GB" sz="1100" dirty="0">
                <a:latin typeface="Arial" charset="0"/>
                <a:ea typeface="Arial" charset="0"/>
                <a:cs typeface="Arial" charset="0"/>
              </a:rPr>
              <a:t>If an amber warning appears as shown here, you don’t have an SPF record setup. Don’t worry, this can be easily done through your IT team.</a:t>
            </a:r>
            <a:endParaRPr lang="en-GB" sz="1100" dirty="0">
              <a:latin typeface="Arial" charset="0"/>
              <a:cs typeface="Arial" charset="0"/>
            </a:endParaRPr>
          </a:p>
          <a:p>
            <a:pPr>
              <a:lnSpc>
                <a:spcPts val="1800"/>
              </a:lnSpc>
              <a:spcAft>
                <a:spcPts val="600"/>
              </a:spcAft>
            </a:pPr>
            <a:r>
              <a:rPr lang="en-GB" sz="1100" dirty="0">
                <a:latin typeface="Arial" charset="0"/>
                <a:cs typeface="Arial" charset="0"/>
              </a:rPr>
              <a:t>To setup a SPF Record please forward the below text to your IT team; </a:t>
            </a:r>
          </a:p>
          <a:p>
            <a:pPr>
              <a:lnSpc>
                <a:spcPts val="1800"/>
              </a:lnSpc>
              <a:spcAft>
                <a:spcPts val="600"/>
              </a:spcAft>
            </a:pPr>
            <a:r>
              <a:rPr lang="en-GB" sz="1100" i="1" dirty="0">
                <a:latin typeface="Arial" charset="0"/>
                <a:cs typeface="Arial" charset="0"/>
              </a:rPr>
              <a:t>We are requesting that you ask your IT team to add a text-based SPF record to our email server, spf.tractivity.co.uk. An SPF record is essentially a rule that permits for our server to send emails on your behalf. This will mean that any SPAM checking software that runs an SPF lookup on receipt of an email will return a positive result.</a:t>
            </a:r>
          </a:p>
          <a:p>
            <a:pPr>
              <a:lnSpc>
                <a:spcPts val="1800"/>
              </a:lnSpc>
              <a:spcAft>
                <a:spcPts val="600"/>
              </a:spcAft>
            </a:pPr>
            <a:endParaRPr lang="en-GB" sz="1100" i="1" dirty="0">
              <a:latin typeface="Arial" charset="0"/>
              <a:ea typeface="Arial" charset="0"/>
              <a:cs typeface="Arial" charset="0"/>
            </a:endParaRPr>
          </a:p>
          <a:p>
            <a:pPr>
              <a:lnSpc>
                <a:spcPts val="1800"/>
              </a:lnSpc>
              <a:spcAft>
                <a:spcPts val="600"/>
              </a:spcAft>
            </a:pPr>
            <a:endParaRPr lang="en-GB" sz="1100" i="1" dirty="0">
              <a:latin typeface="Arial" charset="0"/>
              <a:ea typeface="Arial" charset="0"/>
              <a:cs typeface="Arial" charset="0"/>
            </a:endParaRPr>
          </a:p>
          <a:p>
            <a:pPr>
              <a:lnSpc>
                <a:spcPts val="1800"/>
              </a:lnSpc>
              <a:spcAft>
                <a:spcPts val="600"/>
              </a:spcAft>
            </a:pPr>
            <a:endParaRPr lang="en-GB" sz="1100" i="1" dirty="0">
              <a:latin typeface="Arial" charset="0"/>
              <a:ea typeface="Arial" charset="0"/>
              <a:cs typeface="Arial" charset="0"/>
            </a:endParaRPr>
          </a:p>
          <a:p>
            <a:pPr>
              <a:lnSpc>
                <a:spcPts val="1800"/>
              </a:lnSpc>
              <a:spcAft>
                <a:spcPts val="600"/>
              </a:spcAft>
            </a:pPr>
            <a:endParaRPr lang="en-GB" sz="1100" i="1" dirty="0">
              <a:latin typeface="Arial" charset="0"/>
              <a:ea typeface="Arial" charset="0"/>
              <a:cs typeface="Arial" charset="0"/>
            </a:endParaRPr>
          </a:p>
          <a:p>
            <a:pPr>
              <a:lnSpc>
                <a:spcPts val="1800"/>
              </a:lnSpc>
              <a:spcAft>
                <a:spcPts val="600"/>
              </a:spcAft>
            </a:pPr>
            <a:endParaRPr lang="en-GB" sz="1100" i="1" dirty="0">
              <a:latin typeface="Arial" charset="0"/>
              <a:ea typeface="Arial" charset="0"/>
              <a:cs typeface="Arial" charset="0"/>
            </a:endParaRPr>
          </a:p>
          <a:p>
            <a:pPr>
              <a:lnSpc>
                <a:spcPts val="1800"/>
              </a:lnSpc>
              <a:spcAft>
                <a:spcPts val="600"/>
              </a:spcAft>
            </a:pPr>
            <a:endParaRPr lang="en-GB" sz="1100" i="1" dirty="0">
              <a:latin typeface="Arial" charset="0"/>
              <a:ea typeface="Arial" charset="0"/>
              <a:cs typeface="Arial" charset="0"/>
            </a:endParaRPr>
          </a:p>
          <a:p>
            <a:pPr>
              <a:lnSpc>
                <a:spcPts val="1800"/>
              </a:lnSpc>
              <a:spcAft>
                <a:spcPts val="600"/>
              </a:spcAft>
            </a:pPr>
            <a:endParaRPr lang="en-GB" sz="1100" i="1" dirty="0">
              <a:latin typeface="Arial" charset="0"/>
              <a:ea typeface="Arial" charset="0"/>
              <a:cs typeface="Arial" charset="0"/>
            </a:endParaRPr>
          </a:p>
          <a:p>
            <a:pPr>
              <a:lnSpc>
                <a:spcPts val="1800"/>
              </a:lnSpc>
              <a:spcAft>
                <a:spcPts val="600"/>
              </a:spcAft>
            </a:pPr>
            <a:endParaRPr lang="en-GB" sz="1100" i="1" dirty="0">
              <a:latin typeface="Arial" charset="0"/>
              <a:ea typeface="Arial" charset="0"/>
              <a:cs typeface="Arial" charset="0"/>
            </a:endParaRPr>
          </a:p>
          <a:p>
            <a:pPr>
              <a:lnSpc>
                <a:spcPts val="1800"/>
              </a:lnSpc>
              <a:spcAft>
                <a:spcPts val="600"/>
              </a:spcAft>
            </a:pPr>
            <a:endParaRPr lang="en-GB" sz="1100" i="1" dirty="0">
              <a:latin typeface="Arial" charset="0"/>
              <a:ea typeface="Arial" charset="0"/>
              <a:cs typeface="Arial" charset="0"/>
            </a:endParaRPr>
          </a:p>
          <a:p>
            <a:pPr>
              <a:lnSpc>
                <a:spcPts val="1800"/>
              </a:lnSpc>
              <a:spcAft>
                <a:spcPts val="600"/>
              </a:spcAft>
            </a:pPr>
            <a:endParaRPr lang="en-GB" sz="1100" dirty="0">
              <a:latin typeface="Arial" charset="0"/>
              <a:ea typeface="Arial" charset="0"/>
              <a:cs typeface="Arial" charset="0"/>
            </a:endParaRPr>
          </a:p>
          <a:p>
            <a:pPr>
              <a:lnSpc>
                <a:spcPts val="1800"/>
              </a:lnSpc>
              <a:spcAft>
                <a:spcPts val="600"/>
              </a:spcAft>
            </a:pPr>
            <a:r>
              <a:rPr lang="en-GB" sz="1100" dirty="0">
                <a:latin typeface="Arial" charset="0"/>
                <a:ea typeface="Arial" charset="0"/>
                <a:cs typeface="Arial" charset="0"/>
              </a:rPr>
              <a:t>If you are unable to setup an SPF or while this in progress, don’t worry, you can still send emails from Tractivity, however these will be sent from </a:t>
            </a:r>
            <a:r>
              <a:rPr lang="en-GB" sz="1100" dirty="0">
                <a:latin typeface="Arial" charset="0"/>
                <a:ea typeface="Arial" charset="0"/>
                <a:cs typeface="Arial" charset="0"/>
                <a:hlinkClick r:id="rId3"/>
              </a:rPr>
              <a:t>mailings@tracmail.co.uk</a:t>
            </a:r>
            <a:r>
              <a:rPr lang="en-GB" sz="1100" dirty="0">
                <a:latin typeface="Arial" charset="0"/>
                <a:ea typeface="Arial" charset="0"/>
                <a:cs typeface="Arial" charset="0"/>
              </a:rPr>
              <a:t> on behalf of Vicky Adamson </a:t>
            </a:r>
            <a:r>
              <a:rPr lang="en-GB" sz="1100" dirty="0">
                <a:latin typeface="Arial" charset="0"/>
                <a:ea typeface="Arial" charset="0"/>
                <a:cs typeface="Arial" charset="0"/>
                <a:hlinkClick r:id="rId4"/>
              </a:rPr>
              <a:t>Vicky.adamson@trac.co.uk</a:t>
            </a:r>
            <a:r>
              <a:rPr lang="en-GB" sz="1100" dirty="0">
                <a:latin typeface="Arial" charset="0"/>
                <a:ea typeface="Arial" charset="0"/>
                <a:cs typeface="Arial" charset="0"/>
              </a:rPr>
              <a:t> </a:t>
            </a:r>
          </a:p>
          <a:p>
            <a:pPr lvl="1">
              <a:lnSpc>
                <a:spcPts val="1800"/>
              </a:lnSpc>
              <a:spcAft>
                <a:spcPts val="600"/>
              </a:spcAft>
            </a:pPr>
            <a:endParaRPr lang="en-GB" sz="1100" dirty="0">
              <a:latin typeface="Arial" charset="0"/>
              <a:ea typeface="Arial" charset="0"/>
              <a:cs typeface="Arial" charset="0"/>
            </a:endParaRPr>
          </a:p>
          <a:p>
            <a:pPr lvl="1">
              <a:lnSpc>
                <a:spcPts val="1800"/>
              </a:lnSpc>
              <a:spcAft>
                <a:spcPts val="600"/>
              </a:spcAft>
            </a:pPr>
            <a:endParaRPr lang="en-GB" sz="1100" dirty="0">
              <a:latin typeface="Arial" charset="0"/>
              <a:ea typeface="Arial" charset="0"/>
              <a:cs typeface="Arial" charset="0"/>
            </a:endParaRPr>
          </a:p>
          <a:p>
            <a:pPr lvl="1">
              <a:lnSpc>
                <a:spcPts val="1800"/>
              </a:lnSpc>
              <a:spcAft>
                <a:spcPts val="600"/>
              </a:spcAft>
            </a:pPr>
            <a:endParaRPr lang="en-GB" sz="1100" dirty="0">
              <a:latin typeface="Arial" charset="0"/>
              <a:ea typeface="Arial" charset="0"/>
              <a:cs typeface="Arial" charset="0"/>
            </a:endParaRPr>
          </a:p>
          <a:p>
            <a:pPr lvl="1">
              <a:lnSpc>
                <a:spcPts val="1800"/>
              </a:lnSpc>
              <a:spcAft>
                <a:spcPts val="600"/>
              </a:spcAft>
            </a:pPr>
            <a:endParaRPr lang="en-GB" sz="1100" dirty="0">
              <a:latin typeface="Arial" charset="0"/>
              <a:ea typeface="Arial" charset="0"/>
              <a:cs typeface="Arial" charset="0"/>
            </a:endParaRPr>
          </a:p>
        </p:txBody>
      </p:sp>
      <p:sp>
        <p:nvSpPr>
          <p:cNvPr id="10" name="TextBox 9"/>
          <p:cNvSpPr txBox="1"/>
          <p:nvPr/>
        </p:nvSpPr>
        <p:spPr>
          <a:xfrm>
            <a:off x="607219" y="766055"/>
            <a:ext cx="7272336" cy="400110"/>
          </a:xfrm>
          <a:prstGeom prst="rect">
            <a:avLst/>
          </a:prstGeom>
          <a:noFill/>
        </p:spPr>
        <p:txBody>
          <a:bodyPr wrap="square" rtlCol="0">
            <a:spAutoFit/>
          </a:bodyPr>
          <a:lstStyle/>
          <a:p>
            <a:r>
              <a:rPr lang="en-GB" sz="2000" b="1" dirty="0">
                <a:solidFill>
                  <a:srgbClr val="CC0033"/>
                </a:solidFill>
                <a:latin typeface="Arial" charset="0"/>
                <a:ea typeface="Arial" charset="0"/>
                <a:cs typeface="Arial" charset="0"/>
              </a:rPr>
              <a:t>What Is a SPF record?</a:t>
            </a:r>
          </a:p>
        </p:txBody>
      </p:sp>
      <p:sp>
        <p:nvSpPr>
          <p:cNvPr id="14" name="Oval 13">
            <a:extLst>
              <a:ext uri="{FF2B5EF4-FFF2-40B4-BE49-F238E27FC236}">
                <a16:creationId xmlns:a16="http://schemas.microsoft.com/office/drawing/2014/main" id="{DF3B92E5-75DF-41BE-AD08-9B605E09FE92}"/>
              </a:ext>
            </a:extLst>
          </p:cNvPr>
          <p:cNvSpPr/>
          <p:nvPr/>
        </p:nvSpPr>
        <p:spPr>
          <a:xfrm>
            <a:off x="700425" y="3429000"/>
            <a:ext cx="279119" cy="279119"/>
          </a:xfrm>
          <a:prstGeom prst="ellipse">
            <a:avLst/>
          </a:prstGeom>
          <a:solidFill>
            <a:srgbClr val="BC00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latin typeface="Arial" charset="0"/>
                <a:ea typeface="Arial" charset="0"/>
                <a:cs typeface="Arial" charset="0"/>
              </a:rPr>
              <a:t>1</a:t>
            </a:r>
          </a:p>
        </p:txBody>
      </p:sp>
      <p:pic>
        <p:nvPicPr>
          <p:cNvPr id="4" name="Picture 3">
            <a:extLst>
              <a:ext uri="{FF2B5EF4-FFF2-40B4-BE49-F238E27FC236}">
                <a16:creationId xmlns:a16="http://schemas.microsoft.com/office/drawing/2014/main" id="{251AAEA5-8286-400D-B866-86112F872C4A}"/>
              </a:ext>
            </a:extLst>
          </p:cNvPr>
          <p:cNvPicPr>
            <a:picLocks noChangeAspect="1"/>
          </p:cNvPicPr>
          <p:nvPr/>
        </p:nvPicPr>
        <p:blipFill>
          <a:blip r:embed="rId5"/>
          <a:stretch>
            <a:fillRect/>
          </a:stretch>
        </p:blipFill>
        <p:spPr>
          <a:xfrm>
            <a:off x="1095384" y="3223352"/>
            <a:ext cx="6953232" cy="2712636"/>
          </a:xfrm>
          <a:prstGeom prst="rect">
            <a:avLst/>
          </a:prstGeom>
        </p:spPr>
      </p:pic>
    </p:spTree>
    <p:extLst>
      <p:ext uri="{BB962C8B-B14F-4D97-AF65-F5344CB8AC3E}">
        <p14:creationId xmlns:p14="http://schemas.microsoft.com/office/powerpoint/2010/main" val="37128064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92201" y="319591"/>
            <a:ext cx="799126" cy="162455"/>
          </a:xfrm>
          <a:prstGeom prst="rect">
            <a:avLst/>
          </a:prstGeom>
        </p:spPr>
      </p:pic>
      <p:sp>
        <p:nvSpPr>
          <p:cNvPr id="10" name="TextBox 9"/>
          <p:cNvSpPr txBox="1"/>
          <p:nvPr/>
        </p:nvSpPr>
        <p:spPr>
          <a:xfrm>
            <a:off x="607219" y="1369521"/>
            <a:ext cx="2543176" cy="2605906"/>
          </a:xfrm>
          <a:prstGeom prst="rect">
            <a:avLst/>
          </a:prstGeom>
          <a:noFill/>
        </p:spPr>
        <p:txBody>
          <a:bodyPr wrap="square" rtlCol="0">
            <a:spAutoFit/>
          </a:bodyPr>
          <a:lstStyle/>
          <a:p>
            <a:pPr marL="228600" indent="-228600">
              <a:lnSpc>
                <a:spcPts val="1800"/>
              </a:lnSpc>
              <a:spcAft>
                <a:spcPts val="600"/>
              </a:spcAft>
              <a:buAutoNum type="arabicPeriod"/>
            </a:pPr>
            <a:r>
              <a:rPr lang="en-GB" sz="1100" dirty="0">
                <a:latin typeface="Arial" charset="0"/>
                <a:ea typeface="Arial" charset="0"/>
                <a:cs typeface="Arial" charset="0"/>
              </a:rPr>
              <a:t>Search for an Organisation, Contact or User. Add multiple recipients to one email. </a:t>
            </a:r>
          </a:p>
          <a:p>
            <a:pPr marL="228600" indent="-228600">
              <a:lnSpc>
                <a:spcPts val="1800"/>
              </a:lnSpc>
              <a:spcAft>
                <a:spcPts val="600"/>
              </a:spcAft>
              <a:buAutoNum type="arabicPeriod"/>
            </a:pPr>
            <a:r>
              <a:rPr lang="en-GB" sz="1100" dirty="0">
                <a:latin typeface="Arial" charset="0"/>
                <a:ea typeface="Arial" charset="0"/>
                <a:cs typeface="Arial" charset="0"/>
              </a:rPr>
              <a:t>When selecting to add each recipient, select one of the following;  To, CC or Bcc. </a:t>
            </a:r>
          </a:p>
          <a:p>
            <a:pPr marL="228600" indent="-228600">
              <a:lnSpc>
                <a:spcPts val="1800"/>
              </a:lnSpc>
              <a:spcAft>
                <a:spcPts val="600"/>
              </a:spcAft>
              <a:buAutoNum type="arabicPeriod"/>
            </a:pPr>
            <a:r>
              <a:rPr lang="en-GB" sz="1100" dirty="0">
                <a:latin typeface="Arial" charset="0"/>
                <a:ea typeface="Arial" charset="0"/>
                <a:cs typeface="Arial" charset="0"/>
              </a:rPr>
              <a:t>To add Recipient(s) repeat the three steps as many times as you wish.</a:t>
            </a:r>
          </a:p>
          <a:p>
            <a:pPr>
              <a:lnSpc>
                <a:spcPts val="1800"/>
              </a:lnSpc>
              <a:spcAft>
                <a:spcPts val="600"/>
              </a:spcAft>
            </a:pPr>
            <a:endParaRPr lang="en-GB" sz="1100" dirty="0">
              <a:latin typeface="Arial" charset="0"/>
              <a:ea typeface="Arial" charset="0"/>
              <a:cs typeface="Arial" charset="0"/>
            </a:endParaRPr>
          </a:p>
        </p:txBody>
      </p:sp>
      <p:sp>
        <p:nvSpPr>
          <p:cNvPr id="11" name="TextBox 10"/>
          <p:cNvSpPr txBox="1"/>
          <p:nvPr/>
        </p:nvSpPr>
        <p:spPr>
          <a:xfrm>
            <a:off x="607219" y="766055"/>
            <a:ext cx="7272336" cy="400110"/>
          </a:xfrm>
          <a:prstGeom prst="rect">
            <a:avLst/>
          </a:prstGeom>
          <a:noFill/>
        </p:spPr>
        <p:txBody>
          <a:bodyPr wrap="square" rtlCol="0">
            <a:spAutoFit/>
          </a:bodyPr>
          <a:lstStyle/>
          <a:p>
            <a:r>
              <a:rPr lang="en-GB" sz="2000" b="1" dirty="0">
                <a:solidFill>
                  <a:srgbClr val="CC0033"/>
                </a:solidFill>
                <a:latin typeface="Arial" charset="0"/>
                <a:ea typeface="Arial" charset="0"/>
                <a:cs typeface="Arial" charset="0"/>
              </a:rPr>
              <a:t>Add Recipients </a:t>
            </a:r>
          </a:p>
        </p:txBody>
      </p:sp>
      <p:pic>
        <p:nvPicPr>
          <p:cNvPr id="5" name="Picture 4">
            <a:extLst>
              <a:ext uri="{FF2B5EF4-FFF2-40B4-BE49-F238E27FC236}">
                <a16:creationId xmlns:a16="http://schemas.microsoft.com/office/drawing/2014/main" id="{704C8739-CAEC-4F87-989E-6530B09141EE}"/>
              </a:ext>
            </a:extLst>
          </p:cNvPr>
          <p:cNvPicPr>
            <a:picLocks noChangeAspect="1"/>
          </p:cNvPicPr>
          <p:nvPr/>
        </p:nvPicPr>
        <p:blipFill>
          <a:blip r:embed="rId4"/>
          <a:stretch>
            <a:fillRect/>
          </a:stretch>
        </p:blipFill>
        <p:spPr>
          <a:xfrm>
            <a:off x="4103826" y="812004"/>
            <a:ext cx="4747986" cy="4835004"/>
          </a:xfrm>
          <a:prstGeom prst="rect">
            <a:avLst/>
          </a:prstGeom>
        </p:spPr>
      </p:pic>
      <p:sp>
        <p:nvSpPr>
          <p:cNvPr id="14" name="Oval 13">
            <a:extLst>
              <a:ext uri="{FF2B5EF4-FFF2-40B4-BE49-F238E27FC236}">
                <a16:creationId xmlns:a16="http://schemas.microsoft.com/office/drawing/2014/main" id="{A1724949-4B08-416E-AFC5-B7D8774F89DA}"/>
              </a:ext>
            </a:extLst>
          </p:cNvPr>
          <p:cNvSpPr/>
          <p:nvPr/>
        </p:nvSpPr>
        <p:spPr>
          <a:xfrm>
            <a:off x="3830358" y="1496123"/>
            <a:ext cx="279119" cy="279119"/>
          </a:xfrm>
          <a:prstGeom prst="ellipse">
            <a:avLst/>
          </a:prstGeom>
          <a:solidFill>
            <a:srgbClr val="BC00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latin typeface="Arial" charset="0"/>
                <a:ea typeface="Arial" charset="0"/>
                <a:cs typeface="Arial" charset="0"/>
              </a:rPr>
              <a:t>1</a:t>
            </a:r>
          </a:p>
        </p:txBody>
      </p:sp>
      <p:sp>
        <p:nvSpPr>
          <p:cNvPr id="15" name="Oval 14">
            <a:extLst>
              <a:ext uri="{FF2B5EF4-FFF2-40B4-BE49-F238E27FC236}">
                <a16:creationId xmlns:a16="http://schemas.microsoft.com/office/drawing/2014/main" id="{7B85B21C-E98A-47C3-9116-9564EF40865C}"/>
              </a:ext>
            </a:extLst>
          </p:cNvPr>
          <p:cNvSpPr/>
          <p:nvPr/>
        </p:nvSpPr>
        <p:spPr>
          <a:xfrm>
            <a:off x="7538741" y="2755681"/>
            <a:ext cx="279119" cy="279119"/>
          </a:xfrm>
          <a:prstGeom prst="ellipse">
            <a:avLst/>
          </a:prstGeom>
          <a:solidFill>
            <a:srgbClr val="BC00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latin typeface="Arial" charset="0"/>
                <a:ea typeface="Arial" charset="0"/>
                <a:cs typeface="Arial" charset="0"/>
              </a:rPr>
              <a:t>2</a:t>
            </a:r>
          </a:p>
        </p:txBody>
      </p:sp>
      <p:sp>
        <p:nvSpPr>
          <p:cNvPr id="19" name="Oval 18">
            <a:extLst>
              <a:ext uri="{FF2B5EF4-FFF2-40B4-BE49-F238E27FC236}">
                <a16:creationId xmlns:a16="http://schemas.microsoft.com/office/drawing/2014/main" id="{58163754-70AC-4700-82A0-6679F48494E6}"/>
              </a:ext>
            </a:extLst>
          </p:cNvPr>
          <p:cNvSpPr/>
          <p:nvPr/>
        </p:nvSpPr>
        <p:spPr>
          <a:xfrm>
            <a:off x="3833184" y="5222317"/>
            <a:ext cx="279119" cy="279119"/>
          </a:xfrm>
          <a:prstGeom prst="ellipse">
            <a:avLst/>
          </a:prstGeom>
          <a:solidFill>
            <a:srgbClr val="BC00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latin typeface="Arial" charset="0"/>
                <a:ea typeface="Arial" charset="0"/>
                <a:cs typeface="Arial" charset="0"/>
              </a:rPr>
              <a:t>3</a:t>
            </a:r>
          </a:p>
        </p:txBody>
      </p:sp>
    </p:spTree>
    <p:extLst>
      <p:ext uri="{BB962C8B-B14F-4D97-AF65-F5344CB8AC3E}">
        <p14:creationId xmlns:p14="http://schemas.microsoft.com/office/powerpoint/2010/main" val="19461645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DCD1E1ED-3E21-4C3C-B28C-20E22F1566CD}"/>
              </a:ext>
            </a:extLst>
          </p:cNvPr>
          <p:cNvPicPr>
            <a:picLocks noChangeAspect="1"/>
          </p:cNvPicPr>
          <p:nvPr/>
        </p:nvPicPr>
        <p:blipFill>
          <a:blip r:embed="rId3"/>
          <a:stretch>
            <a:fillRect/>
          </a:stretch>
        </p:blipFill>
        <p:spPr>
          <a:xfrm>
            <a:off x="3533647" y="1166165"/>
            <a:ext cx="5311094" cy="5032408"/>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892201" y="319591"/>
            <a:ext cx="799126" cy="162455"/>
          </a:xfrm>
          <a:prstGeom prst="rect">
            <a:avLst/>
          </a:prstGeom>
        </p:spPr>
      </p:pic>
      <p:sp>
        <p:nvSpPr>
          <p:cNvPr id="10" name="TextBox 9"/>
          <p:cNvSpPr txBox="1"/>
          <p:nvPr/>
        </p:nvSpPr>
        <p:spPr>
          <a:xfrm>
            <a:off x="607219" y="1369521"/>
            <a:ext cx="2543176" cy="3990901"/>
          </a:xfrm>
          <a:prstGeom prst="rect">
            <a:avLst/>
          </a:prstGeom>
          <a:noFill/>
        </p:spPr>
        <p:txBody>
          <a:bodyPr wrap="square" rtlCol="0">
            <a:spAutoFit/>
          </a:bodyPr>
          <a:lstStyle/>
          <a:p>
            <a:pPr marL="228600" indent="-228600">
              <a:lnSpc>
                <a:spcPts val="1800"/>
              </a:lnSpc>
              <a:spcAft>
                <a:spcPts val="600"/>
              </a:spcAft>
              <a:buAutoNum type="arabicPeriod"/>
            </a:pPr>
            <a:r>
              <a:rPr lang="en-GB" sz="1100" dirty="0">
                <a:latin typeface="Arial" charset="0"/>
                <a:cs typeface="Arial" charset="0"/>
              </a:rPr>
              <a:t>Bcc (Blind Carbon copy) yourself into your email. </a:t>
            </a:r>
          </a:p>
          <a:p>
            <a:pPr marL="228600" indent="-228600">
              <a:lnSpc>
                <a:spcPts val="1800"/>
              </a:lnSpc>
              <a:spcAft>
                <a:spcPts val="600"/>
              </a:spcAft>
              <a:buAutoNum type="arabicPeriod"/>
            </a:pPr>
            <a:r>
              <a:rPr lang="en-GB" sz="1100" dirty="0">
                <a:latin typeface="Arial" charset="0"/>
                <a:cs typeface="Arial" charset="0"/>
              </a:rPr>
              <a:t>Email Templates and Personal Signatures. </a:t>
            </a:r>
          </a:p>
          <a:p>
            <a:pPr marL="228600" indent="-228600">
              <a:lnSpc>
                <a:spcPts val="1800"/>
              </a:lnSpc>
              <a:spcAft>
                <a:spcPts val="600"/>
              </a:spcAft>
              <a:buAutoNum type="alphaLcParenR"/>
            </a:pPr>
            <a:r>
              <a:rPr lang="en-GB" sz="1100" dirty="0">
                <a:latin typeface="Arial" charset="0"/>
                <a:cs typeface="Arial" charset="0"/>
              </a:rPr>
              <a:t>A Personal Signature, will automatically be added to the body of your text. To setup your Personal Signature, use the </a:t>
            </a:r>
            <a:r>
              <a:rPr lang="en-GB" sz="1100" b="1" dirty="0">
                <a:latin typeface="Arial" charset="0"/>
                <a:cs typeface="Arial" charset="0"/>
              </a:rPr>
              <a:t>My Settings</a:t>
            </a:r>
            <a:r>
              <a:rPr lang="en-GB" sz="1100" dirty="0">
                <a:latin typeface="Arial" charset="0"/>
                <a:cs typeface="Arial" charset="0"/>
              </a:rPr>
              <a:t>, in the top right-hand corner. </a:t>
            </a:r>
          </a:p>
          <a:p>
            <a:pPr marL="228600" indent="-228600">
              <a:lnSpc>
                <a:spcPts val="1800"/>
              </a:lnSpc>
              <a:spcAft>
                <a:spcPts val="600"/>
              </a:spcAft>
              <a:buAutoNum type="alphaLcParenR"/>
            </a:pPr>
            <a:r>
              <a:rPr lang="en-GB" sz="1100" b="1" dirty="0">
                <a:latin typeface="Arial" charset="0"/>
                <a:cs typeface="Arial" charset="0"/>
              </a:rPr>
              <a:t>Email Templates</a:t>
            </a:r>
            <a:r>
              <a:rPr lang="en-GB" sz="1100" dirty="0">
                <a:latin typeface="Arial" charset="0"/>
                <a:cs typeface="Arial" charset="0"/>
              </a:rPr>
              <a:t>, you can create prewritten emails using the left hand menu link. Once created  add them to the body of your text using the </a:t>
            </a:r>
            <a:r>
              <a:rPr lang="en-GB" sz="1100" b="1" dirty="0">
                <a:latin typeface="Arial" charset="0"/>
                <a:cs typeface="Arial" charset="0"/>
              </a:rPr>
              <a:t>template</a:t>
            </a:r>
            <a:r>
              <a:rPr lang="en-GB" sz="1100" dirty="0">
                <a:latin typeface="Arial" charset="0"/>
                <a:cs typeface="Arial" charset="0"/>
              </a:rPr>
              <a:t> drop-down menu.</a:t>
            </a:r>
            <a:endParaRPr lang="en-GB" sz="1100" dirty="0">
              <a:latin typeface="Arial" charset="0"/>
              <a:ea typeface="Arial" charset="0"/>
              <a:cs typeface="Arial" charset="0"/>
            </a:endParaRPr>
          </a:p>
        </p:txBody>
      </p:sp>
      <p:sp>
        <p:nvSpPr>
          <p:cNvPr id="11" name="TextBox 10"/>
          <p:cNvSpPr txBox="1"/>
          <p:nvPr/>
        </p:nvSpPr>
        <p:spPr>
          <a:xfrm>
            <a:off x="607219" y="766055"/>
            <a:ext cx="7272336" cy="400110"/>
          </a:xfrm>
          <a:prstGeom prst="rect">
            <a:avLst/>
          </a:prstGeom>
          <a:noFill/>
        </p:spPr>
        <p:txBody>
          <a:bodyPr wrap="square" rtlCol="0">
            <a:spAutoFit/>
          </a:bodyPr>
          <a:lstStyle/>
          <a:p>
            <a:r>
              <a:rPr lang="en-GB" sz="2000" b="1" dirty="0">
                <a:solidFill>
                  <a:srgbClr val="CC0033"/>
                </a:solidFill>
                <a:latin typeface="Arial" charset="0"/>
                <a:ea typeface="Arial" charset="0"/>
                <a:cs typeface="Arial" charset="0"/>
              </a:rPr>
              <a:t>Bcc Emails to Yourself </a:t>
            </a:r>
          </a:p>
        </p:txBody>
      </p:sp>
      <p:sp>
        <p:nvSpPr>
          <p:cNvPr id="14" name="Oval 13">
            <a:extLst>
              <a:ext uri="{FF2B5EF4-FFF2-40B4-BE49-F238E27FC236}">
                <a16:creationId xmlns:a16="http://schemas.microsoft.com/office/drawing/2014/main" id="{A1724949-4B08-416E-AFC5-B7D8774F89DA}"/>
              </a:ext>
            </a:extLst>
          </p:cNvPr>
          <p:cNvSpPr/>
          <p:nvPr/>
        </p:nvSpPr>
        <p:spPr>
          <a:xfrm>
            <a:off x="5618500" y="2858986"/>
            <a:ext cx="279119" cy="279119"/>
          </a:xfrm>
          <a:prstGeom prst="ellipse">
            <a:avLst/>
          </a:prstGeom>
          <a:solidFill>
            <a:srgbClr val="BC00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latin typeface="Arial" charset="0"/>
                <a:ea typeface="Arial" charset="0"/>
                <a:cs typeface="Arial" charset="0"/>
              </a:rPr>
              <a:t>1</a:t>
            </a:r>
          </a:p>
        </p:txBody>
      </p:sp>
      <p:sp>
        <p:nvSpPr>
          <p:cNvPr id="15" name="Oval 14">
            <a:extLst>
              <a:ext uri="{FF2B5EF4-FFF2-40B4-BE49-F238E27FC236}">
                <a16:creationId xmlns:a16="http://schemas.microsoft.com/office/drawing/2014/main" id="{7B85B21C-E98A-47C3-9116-9564EF40865C}"/>
              </a:ext>
            </a:extLst>
          </p:cNvPr>
          <p:cNvSpPr/>
          <p:nvPr/>
        </p:nvSpPr>
        <p:spPr>
          <a:xfrm>
            <a:off x="6582778" y="3403249"/>
            <a:ext cx="279119" cy="279119"/>
          </a:xfrm>
          <a:prstGeom prst="ellipse">
            <a:avLst/>
          </a:prstGeom>
          <a:solidFill>
            <a:srgbClr val="BC00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latin typeface="Arial" charset="0"/>
                <a:ea typeface="Arial" charset="0"/>
                <a:cs typeface="Arial" charset="0"/>
              </a:rPr>
              <a:t>2</a:t>
            </a:r>
          </a:p>
        </p:txBody>
      </p:sp>
      <p:sp>
        <p:nvSpPr>
          <p:cNvPr id="20" name="Oval 19">
            <a:extLst>
              <a:ext uri="{FF2B5EF4-FFF2-40B4-BE49-F238E27FC236}">
                <a16:creationId xmlns:a16="http://schemas.microsoft.com/office/drawing/2014/main" id="{F5C84D02-C5F2-4CF7-B139-F6289314C290}"/>
              </a:ext>
            </a:extLst>
          </p:cNvPr>
          <p:cNvSpPr/>
          <p:nvPr/>
        </p:nvSpPr>
        <p:spPr>
          <a:xfrm>
            <a:off x="3266738" y="1873016"/>
            <a:ext cx="279119" cy="279119"/>
          </a:xfrm>
          <a:prstGeom prst="ellipse">
            <a:avLst/>
          </a:prstGeom>
          <a:solidFill>
            <a:srgbClr val="BC00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latin typeface="Arial" charset="0"/>
                <a:ea typeface="Arial" charset="0"/>
                <a:cs typeface="Arial" charset="0"/>
              </a:rPr>
              <a:t>2</a:t>
            </a:r>
          </a:p>
        </p:txBody>
      </p:sp>
    </p:spTree>
    <p:extLst>
      <p:ext uri="{BB962C8B-B14F-4D97-AF65-F5344CB8AC3E}">
        <p14:creationId xmlns:p14="http://schemas.microsoft.com/office/powerpoint/2010/main" val="20158395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DCD1E1ED-3E21-4C3C-B28C-20E22F1566CD}"/>
              </a:ext>
            </a:extLst>
          </p:cNvPr>
          <p:cNvPicPr>
            <a:picLocks noChangeAspect="1"/>
          </p:cNvPicPr>
          <p:nvPr/>
        </p:nvPicPr>
        <p:blipFill>
          <a:blip r:embed="rId3"/>
          <a:stretch>
            <a:fillRect/>
          </a:stretch>
        </p:blipFill>
        <p:spPr>
          <a:xfrm>
            <a:off x="3662200" y="1290856"/>
            <a:ext cx="5311094" cy="5032408"/>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892201" y="319591"/>
            <a:ext cx="799126" cy="162455"/>
          </a:xfrm>
          <a:prstGeom prst="rect">
            <a:avLst/>
          </a:prstGeom>
        </p:spPr>
      </p:pic>
      <p:sp>
        <p:nvSpPr>
          <p:cNvPr id="10" name="TextBox 9"/>
          <p:cNvSpPr txBox="1"/>
          <p:nvPr/>
        </p:nvSpPr>
        <p:spPr>
          <a:xfrm>
            <a:off x="607218" y="1369521"/>
            <a:ext cx="2659519" cy="2913683"/>
          </a:xfrm>
          <a:prstGeom prst="rect">
            <a:avLst/>
          </a:prstGeom>
          <a:noFill/>
        </p:spPr>
        <p:txBody>
          <a:bodyPr wrap="square" rtlCol="0">
            <a:spAutoFit/>
          </a:bodyPr>
          <a:lstStyle/>
          <a:p>
            <a:pPr>
              <a:lnSpc>
                <a:spcPts val="1800"/>
              </a:lnSpc>
              <a:spcAft>
                <a:spcPts val="600"/>
              </a:spcAft>
            </a:pPr>
            <a:r>
              <a:rPr lang="en-GB" sz="1100" dirty="0">
                <a:latin typeface="Arial" charset="0"/>
                <a:cs typeface="Arial" charset="0"/>
              </a:rPr>
              <a:t>To create an email template please follow the below steps; </a:t>
            </a:r>
          </a:p>
          <a:p>
            <a:pPr marL="228600" indent="-228600">
              <a:lnSpc>
                <a:spcPts val="1800"/>
              </a:lnSpc>
              <a:spcAft>
                <a:spcPts val="600"/>
              </a:spcAft>
              <a:buAutoNum type="arabicPeriod"/>
            </a:pPr>
            <a:r>
              <a:rPr lang="en-GB" sz="1100" dirty="0">
                <a:latin typeface="Arial" charset="0"/>
                <a:cs typeface="Arial" charset="0"/>
              </a:rPr>
              <a:t>Select</a:t>
            </a:r>
            <a:r>
              <a:rPr lang="en-GB" sz="1100" b="1" dirty="0">
                <a:latin typeface="Arial" charset="0"/>
                <a:cs typeface="Arial" charset="0"/>
              </a:rPr>
              <a:t> Email Templates</a:t>
            </a:r>
            <a:r>
              <a:rPr lang="en-GB" sz="1100" dirty="0">
                <a:latin typeface="Arial" charset="0"/>
                <a:cs typeface="Arial" charset="0"/>
              </a:rPr>
              <a:t> from the left-hand menu. (This will provide you with a current list of templates).</a:t>
            </a:r>
          </a:p>
          <a:p>
            <a:pPr marL="228600" indent="-228600">
              <a:lnSpc>
                <a:spcPts val="1800"/>
              </a:lnSpc>
              <a:spcAft>
                <a:spcPts val="600"/>
              </a:spcAft>
              <a:buAutoNum type="arabicPeriod"/>
            </a:pPr>
            <a:r>
              <a:rPr lang="en-GB" sz="1100" b="1" dirty="0">
                <a:latin typeface="Arial" charset="0"/>
                <a:cs typeface="Arial" charset="0"/>
              </a:rPr>
              <a:t>Add Email Template</a:t>
            </a:r>
            <a:endParaRPr lang="en-GB" sz="1100" dirty="0">
              <a:latin typeface="Arial" charset="0"/>
              <a:cs typeface="Arial" charset="0"/>
            </a:endParaRPr>
          </a:p>
          <a:p>
            <a:pPr marL="228600" indent="-228600">
              <a:lnSpc>
                <a:spcPts val="1800"/>
              </a:lnSpc>
              <a:spcAft>
                <a:spcPts val="600"/>
              </a:spcAft>
              <a:buAutoNum type="arabicPeriod"/>
            </a:pPr>
            <a:r>
              <a:rPr lang="en-GB" sz="1100" dirty="0">
                <a:latin typeface="Arial" charset="0"/>
                <a:cs typeface="Arial" charset="0"/>
              </a:rPr>
              <a:t>Enter a </a:t>
            </a:r>
            <a:r>
              <a:rPr lang="en-GB" sz="1100" b="1" dirty="0">
                <a:latin typeface="Arial" charset="0"/>
                <a:cs typeface="Arial" charset="0"/>
              </a:rPr>
              <a:t>Title</a:t>
            </a:r>
            <a:r>
              <a:rPr lang="en-GB" sz="1100" dirty="0">
                <a:latin typeface="Arial" charset="0"/>
                <a:cs typeface="Arial" charset="0"/>
              </a:rPr>
              <a:t> and the </a:t>
            </a:r>
            <a:r>
              <a:rPr lang="en-GB" sz="1100" b="1" dirty="0">
                <a:latin typeface="Arial" charset="0"/>
                <a:cs typeface="Arial" charset="0"/>
              </a:rPr>
              <a:t>Email</a:t>
            </a:r>
            <a:r>
              <a:rPr lang="en-GB" sz="1100" dirty="0">
                <a:latin typeface="Arial" charset="0"/>
                <a:cs typeface="Arial" charset="0"/>
              </a:rPr>
              <a:t> </a:t>
            </a:r>
            <a:r>
              <a:rPr lang="en-GB" sz="1100" b="1" dirty="0">
                <a:latin typeface="Arial" charset="0"/>
                <a:cs typeface="Arial" charset="0"/>
              </a:rPr>
              <a:t>Text</a:t>
            </a:r>
            <a:r>
              <a:rPr lang="en-GB" sz="1100" dirty="0">
                <a:latin typeface="Arial" charset="0"/>
                <a:cs typeface="Arial" charset="0"/>
              </a:rPr>
              <a:t> and click </a:t>
            </a:r>
            <a:r>
              <a:rPr lang="en-GB" sz="1100" b="1" dirty="0">
                <a:latin typeface="Arial" charset="0"/>
                <a:cs typeface="Arial" charset="0"/>
              </a:rPr>
              <a:t>OK</a:t>
            </a:r>
            <a:r>
              <a:rPr lang="en-GB" sz="1100" dirty="0">
                <a:latin typeface="Arial" charset="0"/>
                <a:cs typeface="Arial" charset="0"/>
              </a:rPr>
              <a:t> to save and make available for all users to select moving forwards.</a:t>
            </a:r>
          </a:p>
          <a:p>
            <a:pPr>
              <a:lnSpc>
                <a:spcPts val="1800"/>
              </a:lnSpc>
              <a:spcAft>
                <a:spcPts val="600"/>
              </a:spcAft>
            </a:pPr>
            <a:endParaRPr lang="en-GB" sz="1100" dirty="0">
              <a:latin typeface="Arial" charset="0"/>
              <a:ea typeface="Arial" charset="0"/>
              <a:cs typeface="Arial" charset="0"/>
            </a:endParaRPr>
          </a:p>
        </p:txBody>
      </p:sp>
      <p:sp>
        <p:nvSpPr>
          <p:cNvPr id="11" name="TextBox 10"/>
          <p:cNvSpPr txBox="1"/>
          <p:nvPr/>
        </p:nvSpPr>
        <p:spPr>
          <a:xfrm>
            <a:off x="607219" y="766055"/>
            <a:ext cx="7272336" cy="400110"/>
          </a:xfrm>
          <a:prstGeom prst="rect">
            <a:avLst/>
          </a:prstGeom>
          <a:noFill/>
        </p:spPr>
        <p:txBody>
          <a:bodyPr wrap="square" rtlCol="0">
            <a:spAutoFit/>
          </a:bodyPr>
          <a:lstStyle/>
          <a:p>
            <a:r>
              <a:rPr lang="en-GB" sz="2000" b="1" dirty="0">
                <a:solidFill>
                  <a:srgbClr val="CC0033"/>
                </a:solidFill>
                <a:latin typeface="Arial" charset="0"/>
                <a:ea typeface="Arial" charset="0"/>
                <a:cs typeface="Arial" charset="0"/>
              </a:rPr>
              <a:t>Creating Email Templates</a:t>
            </a:r>
          </a:p>
        </p:txBody>
      </p:sp>
      <p:sp>
        <p:nvSpPr>
          <p:cNvPr id="20" name="Oval 19">
            <a:extLst>
              <a:ext uri="{FF2B5EF4-FFF2-40B4-BE49-F238E27FC236}">
                <a16:creationId xmlns:a16="http://schemas.microsoft.com/office/drawing/2014/main" id="{F5C84D02-C5F2-4CF7-B139-F6289314C290}"/>
              </a:ext>
            </a:extLst>
          </p:cNvPr>
          <p:cNvSpPr/>
          <p:nvPr/>
        </p:nvSpPr>
        <p:spPr>
          <a:xfrm>
            <a:off x="3383081" y="1974975"/>
            <a:ext cx="279119" cy="279119"/>
          </a:xfrm>
          <a:prstGeom prst="ellipse">
            <a:avLst/>
          </a:prstGeom>
          <a:solidFill>
            <a:srgbClr val="BC00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latin typeface="Arial" charset="0"/>
                <a:ea typeface="Arial" charset="0"/>
                <a:cs typeface="Arial" charset="0"/>
              </a:rPr>
              <a:t>1</a:t>
            </a:r>
          </a:p>
        </p:txBody>
      </p:sp>
      <p:pic>
        <p:nvPicPr>
          <p:cNvPr id="2" name="Picture 1">
            <a:extLst>
              <a:ext uri="{FF2B5EF4-FFF2-40B4-BE49-F238E27FC236}">
                <a16:creationId xmlns:a16="http://schemas.microsoft.com/office/drawing/2014/main" id="{8AA48512-03AA-4814-A085-F1A8C39D804D}"/>
              </a:ext>
            </a:extLst>
          </p:cNvPr>
          <p:cNvPicPr>
            <a:picLocks noChangeAspect="1"/>
          </p:cNvPicPr>
          <p:nvPr/>
        </p:nvPicPr>
        <p:blipFill>
          <a:blip r:embed="rId5"/>
          <a:stretch>
            <a:fillRect/>
          </a:stretch>
        </p:blipFill>
        <p:spPr>
          <a:xfrm>
            <a:off x="4481984" y="2181881"/>
            <a:ext cx="5957126" cy="2580432"/>
          </a:xfrm>
          <a:prstGeom prst="rect">
            <a:avLst/>
          </a:prstGeom>
        </p:spPr>
      </p:pic>
      <p:sp>
        <p:nvSpPr>
          <p:cNvPr id="8" name="Oval 7">
            <a:extLst>
              <a:ext uri="{FF2B5EF4-FFF2-40B4-BE49-F238E27FC236}">
                <a16:creationId xmlns:a16="http://schemas.microsoft.com/office/drawing/2014/main" id="{11A5733D-6935-4600-A02E-EFEB8CDE60CA}"/>
              </a:ext>
            </a:extLst>
          </p:cNvPr>
          <p:cNvSpPr/>
          <p:nvPr/>
        </p:nvSpPr>
        <p:spPr>
          <a:xfrm>
            <a:off x="5162007" y="4420170"/>
            <a:ext cx="279119" cy="279119"/>
          </a:xfrm>
          <a:prstGeom prst="ellipse">
            <a:avLst/>
          </a:prstGeom>
          <a:solidFill>
            <a:srgbClr val="BC00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latin typeface="Arial" charset="0"/>
                <a:ea typeface="Arial" charset="0"/>
                <a:cs typeface="Arial" charset="0"/>
              </a:rPr>
              <a:t>2</a:t>
            </a:r>
          </a:p>
        </p:txBody>
      </p:sp>
    </p:spTree>
    <p:extLst>
      <p:ext uri="{BB962C8B-B14F-4D97-AF65-F5344CB8AC3E}">
        <p14:creationId xmlns:p14="http://schemas.microsoft.com/office/powerpoint/2010/main" val="37689337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15A7785D-BD2E-4347-88DB-9BD45AB7D0DB}"/>
              </a:ext>
            </a:extLst>
          </p:cNvPr>
          <p:cNvPicPr>
            <a:picLocks noChangeAspect="1"/>
          </p:cNvPicPr>
          <p:nvPr/>
        </p:nvPicPr>
        <p:blipFill>
          <a:blip r:embed="rId3"/>
          <a:stretch>
            <a:fillRect/>
          </a:stretch>
        </p:blipFill>
        <p:spPr>
          <a:xfrm>
            <a:off x="3811829" y="1278081"/>
            <a:ext cx="5253644" cy="5052308"/>
          </a:xfrm>
          <a:prstGeom prst="rect">
            <a:avLst/>
          </a:prstGeom>
        </p:spPr>
      </p:pic>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892201" y="319591"/>
            <a:ext cx="799126" cy="162455"/>
          </a:xfrm>
          <a:prstGeom prst="rect">
            <a:avLst/>
          </a:prstGeom>
        </p:spPr>
      </p:pic>
      <p:sp>
        <p:nvSpPr>
          <p:cNvPr id="10" name="TextBox 9"/>
          <p:cNvSpPr txBox="1"/>
          <p:nvPr/>
        </p:nvSpPr>
        <p:spPr>
          <a:xfrm>
            <a:off x="607219" y="1369521"/>
            <a:ext cx="2543176" cy="3452292"/>
          </a:xfrm>
          <a:prstGeom prst="rect">
            <a:avLst/>
          </a:prstGeom>
          <a:noFill/>
        </p:spPr>
        <p:txBody>
          <a:bodyPr wrap="square" rtlCol="0">
            <a:spAutoFit/>
          </a:bodyPr>
          <a:lstStyle/>
          <a:p>
            <a:pPr marL="228600" indent="-228600">
              <a:lnSpc>
                <a:spcPts val="1800"/>
              </a:lnSpc>
              <a:spcAft>
                <a:spcPts val="600"/>
              </a:spcAft>
              <a:buAutoNum type="arabicPeriod"/>
            </a:pPr>
            <a:r>
              <a:rPr lang="en-GB" sz="1100" dirty="0">
                <a:latin typeface="Arial" charset="0"/>
                <a:ea typeface="Arial" charset="0"/>
                <a:cs typeface="Arial" charset="0"/>
              </a:rPr>
              <a:t>All types of Attachments can be added into Tractivity and be sent through our Email facility.</a:t>
            </a:r>
          </a:p>
          <a:p>
            <a:pPr>
              <a:lnSpc>
                <a:spcPts val="1800"/>
              </a:lnSpc>
              <a:spcAft>
                <a:spcPts val="600"/>
              </a:spcAft>
            </a:pPr>
            <a:endParaRPr lang="en-GB" sz="1100" dirty="0">
              <a:latin typeface="Arial" charset="0"/>
              <a:ea typeface="Arial" charset="0"/>
              <a:cs typeface="Arial" charset="0"/>
            </a:endParaRPr>
          </a:p>
          <a:p>
            <a:pPr>
              <a:lnSpc>
                <a:spcPts val="1800"/>
              </a:lnSpc>
              <a:spcAft>
                <a:spcPts val="600"/>
              </a:spcAft>
            </a:pPr>
            <a:r>
              <a:rPr lang="en-GB" sz="1100" dirty="0">
                <a:latin typeface="Arial" charset="0"/>
                <a:ea typeface="Arial" charset="0"/>
                <a:cs typeface="Arial" charset="0"/>
              </a:rPr>
              <a:t>To do so, you can either; </a:t>
            </a:r>
          </a:p>
          <a:p>
            <a:pPr marL="171450" indent="-171450">
              <a:lnSpc>
                <a:spcPts val="1800"/>
              </a:lnSpc>
              <a:spcAft>
                <a:spcPts val="600"/>
              </a:spcAft>
              <a:buFont typeface="Arial" panose="020B0604020202020204" pitchFamily="34" charset="0"/>
              <a:buChar char="•"/>
            </a:pPr>
            <a:r>
              <a:rPr lang="en-GB" sz="1100" dirty="0">
                <a:latin typeface="Arial" charset="0"/>
                <a:ea typeface="Arial" charset="0"/>
                <a:cs typeface="Arial" charset="0"/>
              </a:rPr>
              <a:t>Locate the file from your computer and drag and drop the file in the </a:t>
            </a:r>
            <a:r>
              <a:rPr lang="en-GB" sz="1100" b="1" dirty="0">
                <a:latin typeface="Arial" charset="0"/>
                <a:ea typeface="Arial" charset="0"/>
                <a:cs typeface="Arial" charset="0"/>
              </a:rPr>
              <a:t>Drag a file here</a:t>
            </a:r>
            <a:r>
              <a:rPr lang="en-GB" sz="1100" dirty="0">
                <a:latin typeface="Arial" charset="0"/>
                <a:ea typeface="Arial" charset="0"/>
                <a:cs typeface="Arial" charset="0"/>
              </a:rPr>
              <a:t> section</a:t>
            </a:r>
          </a:p>
          <a:p>
            <a:pPr>
              <a:lnSpc>
                <a:spcPts val="1800"/>
              </a:lnSpc>
              <a:spcAft>
                <a:spcPts val="600"/>
              </a:spcAft>
            </a:pPr>
            <a:r>
              <a:rPr lang="en-GB" sz="1100" dirty="0">
                <a:latin typeface="Arial" charset="0"/>
                <a:ea typeface="Arial" charset="0"/>
                <a:cs typeface="Arial" charset="0"/>
              </a:rPr>
              <a:t>OR</a:t>
            </a:r>
          </a:p>
          <a:p>
            <a:pPr marL="171450" indent="-171450">
              <a:lnSpc>
                <a:spcPts val="1800"/>
              </a:lnSpc>
              <a:spcAft>
                <a:spcPts val="600"/>
              </a:spcAft>
              <a:buFont typeface="Arial" panose="020B0604020202020204" pitchFamily="34" charset="0"/>
              <a:buChar char="•"/>
            </a:pPr>
            <a:r>
              <a:rPr lang="en-GB" sz="1100" dirty="0">
                <a:latin typeface="Arial" charset="0"/>
                <a:ea typeface="Arial" charset="0"/>
                <a:cs typeface="Arial" charset="0"/>
              </a:rPr>
              <a:t>Simply click the </a:t>
            </a:r>
            <a:r>
              <a:rPr lang="en-GB" sz="1100" b="1" dirty="0">
                <a:latin typeface="Arial" charset="0"/>
                <a:ea typeface="Arial" charset="0"/>
                <a:cs typeface="Arial" charset="0"/>
              </a:rPr>
              <a:t>click to select </a:t>
            </a:r>
            <a:r>
              <a:rPr lang="en-GB" sz="1100" dirty="0">
                <a:latin typeface="Arial" charset="0"/>
                <a:ea typeface="Arial" charset="0"/>
                <a:cs typeface="Arial" charset="0"/>
              </a:rPr>
              <a:t>link which in turn will allow you to browse your computer and Add the file(s) to your email.</a:t>
            </a:r>
          </a:p>
        </p:txBody>
      </p:sp>
      <p:sp>
        <p:nvSpPr>
          <p:cNvPr id="11" name="TextBox 10"/>
          <p:cNvSpPr txBox="1"/>
          <p:nvPr/>
        </p:nvSpPr>
        <p:spPr>
          <a:xfrm>
            <a:off x="607219" y="766055"/>
            <a:ext cx="7272336" cy="400110"/>
          </a:xfrm>
          <a:prstGeom prst="rect">
            <a:avLst/>
          </a:prstGeom>
          <a:noFill/>
        </p:spPr>
        <p:txBody>
          <a:bodyPr wrap="square" rtlCol="0">
            <a:spAutoFit/>
          </a:bodyPr>
          <a:lstStyle/>
          <a:p>
            <a:r>
              <a:rPr lang="en-GB" sz="2000" b="1" dirty="0">
                <a:solidFill>
                  <a:srgbClr val="CC0033"/>
                </a:solidFill>
                <a:latin typeface="Arial" charset="0"/>
                <a:ea typeface="Arial" charset="0"/>
                <a:cs typeface="Arial" charset="0"/>
              </a:rPr>
              <a:t>Adding Attachments to your Emails</a:t>
            </a:r>
          </a:p>
        </p:txBody>
      </p:sp>
      <p:sp>
        <p:nvSpPr>
          <p:cNvPr id="20" name="Oval 19">
            <a:extLst>
              <a:ext uri="{FF2B5EF4-FFF2-40B4-BE49-F238E27FC236}">
                <a16:creationId xmlns:a16="http://schemas.microsoft.com/office/drawing/2014/main" id="{F5C84D02-C5F2-4CF7-B139-F6289314C290}"/>
              </a:ext>
            </a:extLst>
          </p:cNvPr>
          <p:cNvSpPr/>
          <p:nvPr/>
        </p:nvSpPr>
        <p:spPr>
          <a:xfrm>
            <a:off x="6396662" y="5476317"/>
            <a:ext cx="279119" cy="279119"/>
          </a:xfrm>
          <a:prstGeom prst="ellipse">
            <a:avLst/>
          </a:prstGeom>
          <a:solidFill>
            <a:srgbClr val="BC00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latin typeface="Arial" charset="0"/>
                <a:ea typeface="Arial" charset="0"/>
                <a:cs typeface="Arial" charset="0"/>
              </a:rPr>
              <a:t>1</a:t>
            </a:r>
          </a:p>
        </p:txBody>
      </p:sp>
    </p:spTree>
    <p:extLst>
      <p:ext uri="{BB962C8B-B14F-4D97-AF65-F5344CB8AC3E}">
        <p14:creationId xmlns:p14="http://schemas.microsoft.com/office/powerpoint/2010/main" val="17475028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630879" y="1723379"/>
            <a:ext cx="2692934" cy="4760342"/>
          </a:xfrm>
          <a:prstGeom prst="rect">
            <a:avLst/>
          </a:prstGeom>
          <a:noFill/>
        </p:spPr>
        <p:txBody>
          <a:bodyPr wrap="square" rtlCol="0">
            <a:spAutoFit/>
          </a:bodyPr>
          <a:lstStyle/>
          <a:p>
            <a:pPr>
              <a:lnSpc>
                <a:spcPts val="1800"/>
              </a:lnSpc>
              <a:spcAft>
                <a:spcPts val="600"/>
              </a:spcAft>
            </a:pPr>
            <a:r>
              <a:rPr lang="en-GB" sz="1100" dirty="0">
                <a:latin typeface="Arial" charset="0"/>
                <a:ea typeface="Arial" charset="0"/>
                <a:cs typeface="Arial" charset="0"/>
              </a:rPr>
              <a:t>Email can either be sent through Tractivity or your Outlook account</a:t>
            </a:r>
            <a:r>
              <a:rPr lang="en-GB" sz="1100" b="1" dirty="0">
                <a:latin typeface="Arial" charset="0"/>
                <a:ea typeface="Arial" charset="0"/>
                <a:cs typeface="Arial" charset="0"/>
              </a:rPr>
              <a:t>.</a:t>
            </a:r>
          </a:p>
          <a:p>
            <a:pPr marL="228600" indent="-228600">
              <a:lnSpc>
                <a:spcPts val="1800"/>
              </a:lnSpc>
              <a:spcAft>
                <a:spcPts val="600"/>
              </a:spcAft>
              <a:buAutoNum type="arabicPeriod"/>
            </a:pPr>
            <a:r>
              <a:rPr lang="en-GB" sz="1100" b="1" dirty="0">
                <a:latin typeface="Arial" charset="0"/>
                <a:ea typeface="Arial" charset="0"/>
                <a:cs typeface="Arial" charset="0"/>
              </a:rPr>
              <a:t>Send Email </a:t>
            </a:r>
          </a:p>
          <a:p>
            <a:pPr>
              <a:lnSpc>
                <a:spcPts val="1800"/>
              </a:lnSpc>
              <a:spcAft>
                <a:spcPts val="600"/>
              </a:spcAft>
            </a:pPr>
            <a:r>
              <a:rPr lang="en-GB" sz="1100" dirty="0">
                <a:latin typeface="Arial" charset="0"/>
                <a:ea typeface="Arial" charset="0"/>
                <a:cs typeface="Arial" charset="0"/>
              </a:rPr>
              <a:t>Allows you to send your email to all named recipients and an activity will be automatically attached to all listed contact(s) and/or organisation(s) held within Tractivity. </a:t>
            </a:r>
          </a:p>
          <a:p>
            <a:pPr>
              <a:lnSpc>
                <a:spcPts val="1800"/>
              </a:lnSpc>
              <a:spcAft>
                <a:spcPts val="600"/>
              </a:spcAft>
            </a:pPr>
            <a:endParaRPr lang="en-GB" sz="1100" dirty="0">
              <a:latin typeface="Arial" charset="0"/>
              <a:ea typeface="Arial" charset="0"/>
              <a:cs typeface="Arial" charset="0"/>
            </a:endParaRPr>
          </a:p>
          <a:p>
            <a:pPr>
              <a:lnSpc>
                <a:spcPts val="1800"/>
              </a:lnSpc>
              <a:spcAft>
                <a:spcPts val="600"/>
              </a:spcAft>
            </a:pPr>
            <a:r>
              <a:rPr lang="en-GB" sz="1100" b="1" dirty="0">
                <a:latin typeface="Arial" charset="0"/>
                <a:ea typeface="Arial" charset="0"/>
                <a:cs typeface="Arial" charset="0"/>
              </a:rPr>
              <a:t>2</a:t>
            </a:r>
            <a:r>
              <a:rPr lang="en-GB" sz="1100" dirty="0">
                <a:latin typeface="Arial" charset="0"/>
                <a:ea typeface="Arial" charset="0"/>
                <a:cs typeface="Arial" charset="0"/>
              </a:rPr>
              <a:t>. </a:t>
            </a:r>
            <a:r>
              <a:rPr lang="en-GB" sz="1100" b="1" dirty="0">
                <a:latin typeface="Arial" charset="0"/>
                <a:ea typeface="Arial" charset="0"/>
                <a:cs typeface="Arial" charset="0"/>
              </a:rPr>
              <a:t>Open Email in Outlook </a:t>
            </a:r>
          </a:p>
          <a:p>
            <a:pPr>
              <a:lnSpc>
                <a:spcPts val="1800"/>
              </a:lnSpc>
              <a:spcAft>
                <a:spcPts val="600"/>
              </a:spcAft>
            </a:pPr>
            <a:r>
              <a:rPr lang="en-GB" sz="1100" dirty="0">
                <a:latin typeface="Arial" charset="0"/>
                <a:ea typeface="Arial" charset="0"/>
                <a:cs typeface="Arial" charset="0"/>
              </a:rPr>
              <a:t>Allows you to open your email inside your Outlook account, however an activity will not be automatically created inside Tractivity. </a:t>
            </a:r>
          </a:p>
          <a:p>
            <a:pPr>
              <a:lnSpc>
                <a:spcPts val="1800"/>
              </a:lnSpc>
              <a:spcAft>
                <a:spcPts val="600"/>
              </a:spcAft>
            </a:pPr>
            <a:endParaRPr lang="en-GB" sz="1100" dirty="0">
              <a:latin typeface="Arial" charset="0"/>
              <a:ea typeface="Arial" charset="0"/>
              <a:cs typeface="Arial" charset="0"/>
            </a:endParaRPr>
          </a:p>
          <a:p>
            <a:pPr>
              <a:lnSpc>
                <a:spcPts val="1800"/>
              </a:lnSpc>
              <a:spcAft>
                <a:spcPts val="600"/>
              </a:spcAft>
            </a:pPr>
            <a:r>
              <a:rPr lang="en-GB" sz="1100" b="1" i="1" dirty="0">
                <a:latin typeface="Arial" charset="0"/>
                <a:ea typeface="Arial" charset="0"/>
                <a:cs typeface="Arial" charset="0"/>
              </a:rPr>
              <a:t>Please Note – If emails need to saved against  an enquiry, please view the next slide. </a:t>
            </a:r>
          </a:p>
        </p:txBody>
      </p:sp>
      <p:sp>
        <p:nvSpPr>
          <p:cNvPr id="11" name="TextBox 10"/>
          <p:cNvSpPr txBox="1"/>
          <p:nvPr/>
        </p:nvSpPr>
        <p:spPr>
          <a:xfrm>
            <a:off x="571187" y="732804"/>
            <a:ext cx="3086413" cy="1323439"/>
          </a:xfrm>
          <a:prstGeom prst="rect">
            <a:avLst/>
          </a:prstGeom>
          <a:noFill/>
        </p:spPr>
        <p:txBody>
          <a:bodyPr wrap="square" rtlCol="0">
            <a:spAutoFit/>
          </a:bodyPr>
          <a:lstStyle/>
          <a:p>
            <a:r>
              <a:rPr lang="en-GB" sz="2000" b="1" dirty="0">
                <a:solidFill>
                  <a:srgbClr val="CC0033"/>
                </a:solidFill>
                <a:latin typeface="Arial" charset="0"/>
                <a:ea typeface="Arial" charset="0"/>
                <a:cs typeface="Arial" charset="0"/>
              </a:rPr>
              <a:t>Sending Email Through Tractivity or MS Outlook </a:t>
            </a:r>
          </a:p>
          <a:p>
            <a:endParaRPr lang="en-GB" sz="2000" b="1" dirty="0">
              <a:solidFill>
                <a:srgbClr val="CC0033"/>
              </a:solidFill>
              <a:latin typeface="Arial" charset="0"/>
              <a:ea typeface="Arial" charset="0"/>
              <a:cs typeface="Arial" charset="0"/>
            </a:endParaRPr>
          </a:p>
        </p:txBody>
      </p:sp>
      <p:pic>
        <p:nvPicPr>
          <p:cNvPr id="3" name="Picture 2">
            <a:extLst>
              <a:ext uri="{FF2B5EF4-FFF2-40B4-BE49-F238E27FC236}">
                <a16:creationId xmlns:a16="http://schemas.microsoft.com/office/drawing/2014/main" id="{E8644021-1831-4FDB-AA05-06F2E9E44191}"/>
              </a:ext>
            </a:extLst>
          </p:cNvPr>
          <p:cNvPicPr>
            <a:picLocks noChangeAspect="1"/>
          </p:cNvPicPr>
          <p:nvPr/>
        </p:nvPicPr>
        <p:blipFill>
          <a:blip r:embed="rId3"/>
          <a:stretch>
            <a:fillRect/>
          </a:stretch>
        </p:blipFill>
        <p:spPr>
          <a:xfrm>
            <a:off x="3990107" y="1170344"/>
            <a:ext cx="4854632" cy="5621154"/>
          </a:xfrm>
          <a:prstGeom prst="rect">
            <a:avLst/>
          </a:prstGeom>
        </p:spPr>
      </p:pic>
      <p:sp>
        <p:nvSpPr>
          <p:cNvPr id="5" name="Oval 4">
            <a:extLst>
              <a:ext uri="{FF2B5EF4-FFF2-40B4-BE49-F238E27FC236}">
                <a16:creationId xmlns:a16="http://schemas.microsoft.com/office/drawing/2014/main" id="{1496DC61-65AE-4BAC-A2B7-05E88F2F4A67}"/>
              </a:ext>
            </a:extLst>
          </p:cNvPr>
          <p:cNvSpPr/>
          <p:nvPr/>
        </p:nvSpPr>
        <p:spPr>
          <a:xfrm>
            <a:off x="4125698" y="6182116"/>
            <a:ext cx="279119" cy="279119"/>
          </a:xfrm>
          <a:prstGeom prst="ellipse">
            <a:avLst/>
          </a:prstGeom>
          <a:solidFill>
            <a:srgbClr val="BC00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latin typeface="Arial" charset="0"/>
                <a:ea typeface="Arial" charset="0"/>
                <a:cs typeface="Arial" charset="0"/>
              </a:rPr>
              <a:t>1</a:t>
            </a:r>
          </a:p>
        </p:txBody>
      </p:sp>
      <p:sp>
        <p:nvSpPr>
          <p:cNvPr id="6" name="Oval 5">
            <a:extLst>
              <a:ext uri="{FF2B5EF4-FFF2-40B4-BE49-F238E27FC236}">
                <a16:creationId xmlns:a16="http://schemas.microsoft.com/office/drawing/2014/main" id="{A884D8ED-C404-476B-9B1D-AB6DB5606BBC}"/>
              </a:ext>
            </a:extLst>
          </p:cNvPr>
          <p:cNvSpPr/>
          <p:nvPr/>
        </p:nvSpPr>
        <p:spPr>
          <a:xfrm>
            <a:off x="4935743" y="6177611"/>
            <a:ext cx="279119" cy="279119"/>
          </a:xfrm>
          <a:prstGeom prst="ellipse">
            <a:avLst/>
          </a:prstGeom>
          <a:solidFill>
            <a:srgbClr val="BC00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latin typeface="Arial" charset="0"/>
                <a:ea typeface="Arial" charset="0"/>
                <a:cs typeface="Arial" charset="0"/>
              </a:rPr>
              <a:t>2</a:t>
            </a:r>
          </a:p>
        </p:txBody>
      </p:sp>
    </p:spTree>
    <p:extLst>
      <p:ext uri="{BB962C8B-B14F-4D97-AF65-F5344CB8AC3E}">
        <p14:creationId xmlns:p14="http://schemas.microsoft.com/office/powerpoint/2010/main" val="20719994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571187" y="1681554"/>
            <a:ext cx="2692934" cy="1836465"/>
          </a:xfrm>
          <a:prstGeom prst="rect">
            <a:avLst/>
          </a:prstGeom>
          <a:noFill/>
        </p:spPr>
        <p:txBody>
          <a:bodyPr wrap="square" rtlCol="0">
            <a:spAutoFit/>
          </a:bodyPr>
          <a:lstStyle/>
          <a:p>
            <a:pPr>
              <a:lnSpc>
                <a:spcPts val="1800"/>
              </a:lnSpc>
              <a:spcAft>
                <a:spcPts val="600"/>
              </a:spcAft>
            </a:pPr>
            <a:r>
              <a:rPr lang="en-GB" sz="1100" b="1" dirty="0">
                <a:latin typeface="Arial" charset="0"/>
                <a:ea typeface="Arial" charset="0"/>
                <a:cs typeface="Arial" charset="0"/>
              </a:rPr>
              <a:t>When all communications need to be saved against an enquiry, follow the below steps</a:t>
            </a:r>
            <a:r>
              <a:rPr lang="en-GB" sz="1100" b="1" i="1" dirty="0">
                <a:latin typeface="Arial" charset="0"/>
                <a:ea typeface="Arial" charset="0"/>
                <a:cs typeface="Arial" charset="0"/>
              </a:rPr>
              <a:t>; </a:t>
            </a:r>
          </a:p>
          <a:p>
            <a:pPr marL="228600" indent="-228600">
              <a:lnSpc>
                <a:spcPts val="1800"/>
              </a:lnSpc>
              <a:spcAft>
                <a:spcPts val="600"/>
              </a:spcAft>
              <a:buAutoNum type="arabicPeriod"/>
            </a:pPr>
            <a:r>
              <a:rPr lang="en-GB" sz="1100" dirty="0">
                <a:latin typeface="Arial" charset="0"/>
                <a:ea typeface="Arial" charset="0"/>
                <a:cs typeface="Arial" charset="0"/>
              </a:rPr>
              <a:t>Find or Create an Enquiry. </a:t>
            </a:r>
          </a:p>
          <a:p>
            <a:pPr marL="228600" indent="-228600">
              <a:lnSpc>
                <a:spcPts val="1800"/>
              </a:lnSpc>
              <a:spcAft>
                <a:spcPts val="600"/>
              </a:spcAft>
              <a:buAutoNum type="arabicPeriod"/>
            </a:pPr>
            <a:r>
              <a:rPr lang="en-GB" sz="1100" dirty="0">
                <a:latin typeface="Arial" charset="0"/>
                <a:ea typeface="Arial" charset="0"/>
                <a:cs typeface="Arial" charset="0"/>
              </a:rPr>
              <a:t>Inside the,</a:t>
            </a:r>
            <a:r>
              <a:rPr lang="en-GB" sz="1100" b="1" dirty="0">
                <a:latin typeface="Arial" charset="0"/>
                <a:ea typeface="Arial" charset="0"/>
                <a:cs typeface="Arial" charset="0"/>
              </a:rPr>
              <a:t> View Enquiry screen, </a:t>
            </a:r>
            <a:r>
              <a:rPr lang="en-GB" sz="1100" dirty="0">
                <a:latin typeface="Arial" charset="0"/>
                <a:ea typeface="Arial" charset="0"/>
                <a:cs typeface="Arial" charset="0"/>
              </a:rPr>
              <a:t>on the left-hand menu, select </a:t>
            </a:r>
            <a:r>
              <a:rPr lang="en-GB" sz="1100" b="1" dirty="0">
                <a:latin typeface="Arial" charset="0"/>
                <a:ea typeface="Arial" charset="0"/>
                <a:cs typeface="Arial" charset="0"/>
              </a:rPr>
              <a:t>Email Contact.</a:t>
            </a:r>
            <a:endParaRPr lang="en-GB" sz="1100" b="1" i="1" dirty="0">
              <a:latin typeface="Arial" charset="0"/>
              <a:ea typeface="Arial" charset="0"/>
              <a:cs typeface="Arial" charset="0"/>
            </a:endParaRPr>
          </a:p>
        </p:txBody>
      </p:sp>
      <p:sp>
        <p:nvSpPr>
          <p:cNvPr id="11" name="TextBox 10"/>
          <p:cNvSpPr txBox="1"/>
          <p:nvPr/>
        </p:nvSpPr>
        <p:spPr>
          <a:xfrm>
            <a:off x="571187" y="732804"/>
            <a:ext cx="2945097" cy="1015663"/>
          </a:xfrm>
          <a:prstGeom prst="rect">
            <a:avLst/>
          </a:prstGeom>
          <a:noFill/>
        </p:spPr>
        <p:txBody>
          <a:bodyPr wrap="square" rtlCol="0">
            <a:spAutoFit/>
          </a:bodyPr>
          <a:lstStyle/>
          <a:p>
            <a:r>
              <a:rPr lang="en-GB" sz="2000" b="1" dirty="0">
                <a:solidFill>
                  <a:srgbClr val="CC0033"/>
                </a:solidFill>
                <a:latin typeface="Arial" charset="0"/>
                <a:ea typeface="Arial" charset="0"/>
                <a:cs typeface="Arial" charset="0"/>
              </a:rPr>
              <a:t>Send Emails from View Enquiry Screen</a:t>
            </a:r>
          </a:p>
          <a:p>
            <a:endParaRPr lang="en-GB" sz="2000" b="1" dirty="0">
              <a:solidFill>
                <a:srgbClr val="CC0033"/>
              </a:solidFill>
              <a:latin typeface="Arial" charset="0"/>
              <a:ea typeface="Arial" charset="0"/>
              <a:cs typeface="Arial" charset="0"/>
            </a:endParaRPr>
          </a:p>
        </p:txBody>
      </p:sp>
      <p:sp>
        <p:nvSpPr>
          <p:cNvPr id="5" name="Oval 4">
            <a:extLst>
              <a:ext uri="{FF2B5EF4-FFF2-40B4-BE49-F238E27FC236}">
                <a16:creationId xmlns:a16="http://schemas.microsoft.com/office/drawing/2014/main" id="{1496DC61-65AE-4BAC-A2B7-05E88F2F4A67}"/>
              </a:ext>
            </a:extLst>
          </p:cNvPr>
          <p:cNvSpPr/>
          <p:nvPr/>
        </p:nvSpPr>
        <p:spPr>
          <a:xfrm>
            <a:off x="4125698" y="6182116"/>
            <a:ext cx="279119" cy="279119"/>
          </a:xfrm>
          <a:prstGeom prst="ellipse">
            <a:avLst/>
          </a:prstGeom>
          <a:solidFill>
            <a:srgbClr val="BC00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latin typeface="Arial" charset="0"/>
                <a:ea typeface="Arial" charset="0"/>
                <a:cs typeface="Arial" charset="0"/>
              </a:rPr>
              <a:t>1</a:t>
            </a:r>
          </a:p>
        </p:txBody>
      </p:sp>
      <p:sp>
        <p:nvSpPr>
          <p:cNvPr id="6" name="Oval 5">
            <a:extLst>
              <a:ext uri="{FF2B5EF4-FFF2-40B4-BE49-F238E27FC236}">
                <a16:creationId xmlns:a16="http://schemas.microsoft.com/office/drawing/2014/main" id="{A884D8ED-C404-476B-9B1D-AB6DB5606BBC}"/>
              </a:ext>
            </a:extLst>
          </p:cNvPr>
          <p:cNvSpPr/>
          <p:nvPr/>
        </p:nvSpPr>
        <p:spPr>
          <a:xfrm>
            <a:off x="4935743" y="6177611"/>
            <a:ext cx="279119" cy="279119"/>
          </a:xfrm>
          <a:prstGeom prst="ellipse">
            <a:avLst/>
          </a:prstGeom>
          <a:solidFill>
            <a:srgbClr val="BC00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latin typeface="Arial" charset="0"/>
                <a:ea typeface="Arial" charset="0"/>
                <a:cs typeface="Arial" charset="0"/>
              </a:rPr>
              <a:t>2</a:t>
            </a:r>
          </a:p>
        </p:txBody>
      </p:sp>
      <p:pic>
        <p:nvPicPr>
          <p:cNvPr id="7" name="Picture 6">
            <a:extLst>
              <a:ext uri="{FF2B5EF4-FFF2-40B4-BE49-F238E27FC236}">
                <a16:creationId xmlns:a16="http://schemas.microsoft.com/office/drawing/2014/main" id="{C490CE53-A840-4608-93AE-2CA2D07826FF}"/>
              </a:ext>
            </a:extLst>
          </p:cNvPr>
          <p:cNvPicPr>
            <a:picLocks noChangeAspect="1"/>
          </p:cNvPicPr>
          <p:nvPr/>
        </p:nvPicPr>
        <p:blipFill>
          <a:blip r:embed="rId3"/>
          <a:stretch>
            <a:fillRect/>
          </a:stretch>
        </p:blipFill>
        <p:spPr>
          <a:xfrm>
            <a:off x="3722279" y="1086747"/>
            <a:ext cx="5009806" cy="5544590"/>
          </a:xfrm>
          <a:prstGeom prst="rect">
            <a:avLst/>
          </a:prstGeom>
        </p:spPr>
      </p:pic>
    </p:spTree>
    <p:extLst>
      <p:ext uri="{BB962C8B-B14F-4D97-AF65-F5344CB8AC3E}">
        <p14:creationId xmlns:p14="http://schemas.microsoft.com/office/powerpoint/2010/main" val="40488414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C00000"/>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R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9E0026"/>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4891</TotalTime>
  <Words>946</Words>
  <Application>Microsoft Office PowerPoint</Application>
  <PresentationFormat>On-screen Show (4:3)</PresentationFormat>
  <Paragraphs>118</Paragraphs>
  <Slides>13</Slides>
  <Notes>12</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13</vt:i4>
      </vt:variant>
    </vt:vector>
  </HeadingPairs>
  <TitlesOfParts>
    <vt:vector size="18" baseType="lpstr">
      <vt:lpstr>Arial</vt:lpstr>
      <vt:lpstr>Calibri</vt:lpstr>
      <vt:lpstr>Calibri Light</vt:lpstr>
      <vt:lpstr>Office Theme</vt: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 Brook</dc:creator>
  <cp:lastModifiedBy>Vicky Adamson</cp:lastModifiedBy>
  <cp:revision>343</cp:revision>
  <cp:lastPrinted>2018-01-12T09:31:09Z</cp:lastPrinted>
  <dcterms:created xsi:type="dcterms:W3CDTF">2013-03-06T09:34:12Z</dcterms:created>
  <dcterms:modified xsi:type="dcterms:W3CDTF">2019-05-20T13:28:34Z</dcterms:modified>
</cp:coreProperties>
</file>